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76" r:id="rId2"/>
    <p:sldId id="259" r:id="rId3"/>
    <p:sldId id="260" r:id="rId4"/>
    <p:sldId id="261" r:id="rId5"/>
    <p:sldId id="262" r:id="rId6"/>
    <p:sldId id="263" r:id="rId7"/>
    <p:sldId id="264" r:id="rId8"/>
    <p:sldId id="258" r:id="rId9"/>
    <p:sldId id="265" r:id="rId10"/>
    <p:sldId id="266" r:id="rId11"/>
    <p:sldId id="267" r:id="rId12"/>
    <p:sldId id="268" r:id="rId13"/>
    <p:sldId id="257" r:id="rId14"/>
    <p:sldId id="269" r:id="rId15"/>
    <p:sldId id="270" r:id="rId16"/>
    <p:sldId id="271" r:id="rId17"/>
    <p:sldId id="272" r:id="rId18"/>
    <p:sldId id="273" r:id="rId19"/>
    <p:sldId id="274" r:id="rId20"/>
    <p:sldId id="277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35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93%D0%BE%D0%BB%D0%BE%D0%B3%D1%80%D0%B0%D1%84%D0%B8%D1%8F#%D0%97%D0%B0%D1%89%D0%B8%D1%82%D0%B0_%D0%B4%D0%BE%D0%BA%D1%83%D0%BC%D0%B5%D0%BD%D1%82%D0%BE%D0%B2" TargetMode="External"/><Relationship Id="rId13" Type="http://schemas.openxmlformats.org/officeDocument/2006/relationships/hyperlink" Target="https://ru.wikipedia.org/wiki/CVV2" TargetMode="External"/><Relationship Id="rId3" Type="http://schemas.openxmlformats.org/officeDocument/2006/relationships/hyperlink" Target="https://ru.wikipedia.org/wiki/%D0%9C%D0%B0%D0%B3%D0%BD%D0%B8%D1%82" TargetMode="External"/><Relationship Id="rId7" Type="http://schemas.openxmlformats.org/officeDocument/2006/relationships/hyperlink" Target="https://ru.wikipedia.org/wiki/%D0%9B%D0%BE%D0%B3%D0%BE%D1%82%D0%B8%D0%BF" TargetMode="External"/><Relationship Id="rId12" Type="http://schemas.openxmlformats.org/officeDocument/2006/relationships/hyperlink" Target="https://ru.wikipedia.org/wiki/%D0%9F%D0%BE%D0%B4%D0%BF%D0%B8%D1%81%D1%8C" TargetMode="External"/><Relationship Id="rId2" Type="http://schemas.openxmlformats.org/officeDocument/2006/relationships/hyperlink" Target="https://ru.wikipedia.org/wiki/%D0%98%D0%B4%D0%B5%D0%BD%D1%82%D0%B8%D1%84%D0%B8%D0%BA%D0%B0%D1%86%D0%B8%D0%BE%D0%BD%D0%BD%D1%8B%D0%B5_%D0%BA%D0%B0%D1%80%D1%82%D1%8B" TargetMode="External"/><Relationship Id="rId1" Type="http://schemas.openxmlformats.org/officeDocument/2006/relationships/hyperlink" Target="https://ru.wikipedia.org/wiki/ISO_7810" TargetMode="External"/><Relationship Id="rId6" Type="http://schemas.openxmlformats.org/officeDocument/2006/relationships/hyperlink" Target="https://ru.wikipedia.org/wiki/%D0%A4%D0%BE%D1%82%D0%BE%D0%B3%D1%80%D0%B0%D1%84%D0%B8%D1%8F" TargetMode="External"/><Relationship Id="rId11" Type="http://schemas.openxmlformats.org/officeDocument/2006/relationships/hyperlink" Target="https://en.wikipedia.org/wiki/Payment_card_number" TargetMode="External"/><Relationship Id="rId5" Type="http://schemas.openxmlformats.org/officeDocument/2006/relationships/hyperlink" Target="https://ru.wikipedia.org/wiki/%D0%9A%D0%B0%D1%80%D1%82%D0%B8%D0%BD%D0%B0" TargetMode="External"/><Relationship Id="rId10" Type="http://schemas.openxmlformats.org/officeDocument/2006/relationships/hyperlink" Target="https://ru.wikipedia.org/w/index.php?title=%D0%9D%D0%BE%D0%BC%D0%B5%D1%80_%D0%B1%D0%B0%D0%BD%D0%BA%D0%BE%D0%B2%D1%81%D0%BA%D0%BE%D0%B9_%D0%BA%D0%B0%D1%80%D1%82%D1%8B&amp;action=edit&amp;redlink=1" TargetMode="External"/><Relationship Id="rId4" Type="http://schemas.openxmlformats.org/officeDocument/2006/relationships/hyperlink" Target="https://ru.wikipedia.org/wiki/%D0%93%D1%80%D0%B0%D1%84%D1%84%D0%B8%D1%82%D0%B8" TargetMode="External"/><Relationship Id="rId9" Type="http://schemas.openxmlformats.org/officeDocument/2006/relationships/hyperlink" Target="https://ru.wikipedia.org/wiki/%D0%9F%D0%BB%D0%B0%D1%82%D1%91%D0%B6%D0%BD%D0%B0%D1%8F_%D1%81%D0%B8%D1%81%D1%82%D0%B5%D0%BC%D0%B0" TargetMode="External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93%D0%BE%D0%BB%D0%BE%D0%B3%D1%80%D0%B0%D1%84%D0%B8%D1%8F#%D0%97%D0%B0%D1%89%D0%B8%D1%82%D0%B0_%D0%B4%D0%BE%D0%BA%D1%83%D0%BC%D0%B5%D0%BD%D1%82%D0%BE%D0%B2" TargetMode="External"/><Relationship Id="rId13" Type="http://schemas.openxmlformats.org/officeDocument/2006/relationships/hyperlink" Target="https://ru.wikipedia.org/wiki/CVV2" TargetMode="External"/><Relationship Id="rId3" Type="http://schemas.openxmlformats.org/officeDocument/2006/relationships/hyperlink" Target="https://ru.wikipedia.org/wiki/%D0%9C%D0%B0%D0%B3%D0%BD%D0%B8%D1%82" TargetMode="External"/><Relationship Id="rId7" Type="http://schemas.openxmlformats.org/officeDocument/2006/relationships/hyperlink" Target="https://ru.wikipedia.org/wiki/%D0%9B%D0%BE%D0%B3%D0%BE%D1%82%D0%B8%D0%BF" TargetMode="External"/><Relationship Id="rId12" Type="http://schemas.openxmlformats.org/officeDocument/2006/relationships/hyperlink" Target="https://ru.wikipedia.org/wiki/%D0%9F%D0%BE%D0%B4%D0%BF%D0%B8%D1%81%D1%8C" TargetMode="External"/><Relationship Id="rId2" Type="http://schemas.openxmlformats.org/officeDocument/2006/relationships/hyperlink" Target="https://ru.wikipedia.org/wiki/%D0%98%D0%B4%D0%B5%D0%BD%D1%82%D0%B8%D1%84%D0%B8%D0%BA%D0%B0%D1%86%D0%B8%D0%BE%D0%BD%D0%BD%D1%8B%D0%B5_%D0%BA%D0%B0%D1%80%D1%82%D1%8B" TargetMode="External"/><Relationship Id="rId1" Type="http://schemas.openxmlformats.org/officeDocument/2006/relationships/hyperlink" Target="https://ru.wikipedia.org/wiki/ISO_7810" TargetMode="External"/><Relationship Id="rId6" Type="http://schemas.openxmlformats.org/officeDocument/2006/relationships/hyperlink" Target="https://ru.wikipedia.org/wiki/%D0%A4%D0%BE%D1%82%D0%BE%D0%B3%D1%80%D0%B0%D1%84%D0%B8%D1%8F" TargetMode="External"/><Relationship Id="rId11" Type="http://schemas.openxmlformats.org/officeDocument/2006/relationships/hyperlink" Target="https://en.wikipedia.org/wiki/Payment_card_number" TargetMode="External"/><Relationship Id="rId5" Type="http://schemas.openxmlformats.org/officeDocument/2006/relationships/hyperlink" Target="https://ru.wikipedia.org/wiki/%D0%9A%D0%B0%D1%80%D1%82%D0%B8%D0%BD%D0%B0" TargetMode="External"/><Relationship Id="rId10" Type="http://schemas.openxmlformats.org/officeDocument/2006/relationships/hyperlink" Target="https://ru.wikipedia.org/w/index.php?title=%D0%9D%D0%BE%D0%BC%D0%B5%D1%80_%D0%B1%D0%B0%D0%BD%D0%BA%D0%BE%D0%B2%D1%81%D0%BA%D0%BE%D0%B9_%D0%BA%D0%B0%D1%80%D1%82%D1%8B&amp;action=edit&amp;redlink=1" TargetMode="External"/><Relationship Id="rId4" Type="http://schemas.openxmlformats.org/officeDocument/2006/relationships/hyperlink" Target="https://ru.wikipedia.org/wiki/%D0%93%D1%80%D0%B0%D1%84%D1%84%D0%B8%D1%82%D0%B8" TargetMode="External"/><Relationship Id="rId9" Type="http://schemas.openxmlformats.org/officeDocument/2006/relationships/hyperlink" Target="https://ru.wikipedia.org/wiki/%D0%9F%D0%BB%D0%B0%D1%82%D1%91%D0%B6%D0%BD%D0%B0%D1%8F_%D1%81%D0%B8%D1%81%D1%82%D0%B5%D0%BC%D0%B0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75182D9-A2E5-48BB-98BD-38E724BEDBB9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567D1E5-71F3-468A-89BC-82CD83E8B821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Транзакционно-банковские услуги 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A8E6EF80-72C7-42CE-8E85-8858DD2D70D1}" type="parTrans" cxnId="{7B037E2B-23C9-494A-ABA5-43F3F3675C86}">
      <dgm:prSet/>
      <dgm:spPr/>
      <dgm:t>
        <a:bodyPr/>
        <a:lstStyle/>
        <a:p>
          <a:endParaRPr lang="ru-RU"/>
        </a:p>
      </dgm:t>
    </dgm:pt>
    <dgm:pt modelId="{B9F646DC-8937-48AC-860F-5365AE4C6836}" type="sibTrans" cxnId="{7B037E2B-23C9-494A-ABA5-43F3F3675C86}">
      <dgm:prSet/>
      <dgm:spPr/>
      <dgm:t>
        <a:bodyPr/>
        <a:lstStyle/>
        <a:p>
          <a:endParaRPr lang="ru-RU"/>
        </a:p>
      </dgm:t>
    </dgm:pt>
    <dgm:pt modelId="{C87B13B1-44E3-4567-8993-F5CA33A92985}">
      <dgm:prSet phldrT="[Текст]"/>
      <dgm:spPr/>
      <dgm:t>
        <a:bodyPr/>
        <a:lstStyle/>
        <a:p>
          <a:pPr algn="just"/>
          <a:r>
            <a:rPr lang="ru-RU" dirty="0" smtClean="0">
              <a:latin typeface="Times New Roman" pitchFamily="18" charset="0"/>
              <a:cs typeface="Times New Roman" pitchFamily="18" charset="0"/>
            </a:rPr>
            <a:t>это электронные банковские услуги, связанные с открытием и закрытием клиентом банковского (-их) счета (-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ов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), проведением платежей и переводов денег, обменных операций с иностранной валютой, выдачей банковского займа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DBFA8A74-B558-4A25-A1EF-20F78C60175D}" type="parTrans" cxnId="{5EC6F8F2-0937-4885-A538-A7653458CE2F}">
      <dgm:prSet/>
      <dgm:spPr/>
      <dgm:t>
        <a:bodyPr/>
        <a:lstStyle/>
        <a:p>
          <a:endParaRPr lang="ru-RU"/>
        </a:p>
      </dgm:t>
    </dgm:pt>
    <dgm:pt modelId="{6BD149D1-53E9-436D-A20F-DE2A508B8250}" type="sibTrans" cxnId="{5EC6F8F2-0937-4885-A538-A7653458CE2F}">
      <dgm:prSet/>
      <dgm:spPr/>
      <dgm:t>
        <a:bodyPr/>
        <a:lstStyle/>
        <a:p>
          <a:endParaRPr lang="ru-RU"/>
        </a:p>
      </dgm:t>
    </dgm:pt>
    <dgm:pt modelId="{78E895AB-C440-4478-992E-62A9C4C9B5ED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Информационно-банковские услуги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37E0A046-A44C-49BC-87C4-DDA7DC3DAD73}" type="parTrans" cxnId="{AC9AA134-5E4E-4AB5-9B25-6F65D5F212C0}">
      <dgm:prSet/>
      <dgm:spPr/>
      <dgm:t>
        <a:bodyPr/>
        <a:lstStyle/>
        <a:p>
          <a:endParaRPr lang="ru-RU"/>
        </a:p>
      </dgm:t>
    </dgm:pt>
    <dgm:pt modelId="{A0B72116-4AE2-4A77-A6B9-4CB81E705B0B}" type="sibTrans" cxnId="{AC9AA134-5E4E-4AB5-9B25-6F65D5F212C0}">
      <dgm:prSet/>
      <dgm:spPr/>
      <dgm:t>
        <a:bodyPr/>
        <a:lstStyle/>
        <a:p>
          <a:endParaRPr lang="ru-RU"/>
        </a:p>
      </dgm:t>
    </dgm:pt>
    <dgm:pt modelId="{21CE86DE-7A67-4FC2-8E3E-203441FBD627}">
      <dgm:prSet phldrT="[Текст]"/>
      <dgm:spPr/>
      <dgm:t>
        <a:bodyPr/>
        <a:lstStyle/>
        <a:p>
          <a:pPr algn="just"/>
          <a:r>
            <a:rPr lang="ru-RU" dirty="0" smtClean="0">
              <a:latin typeface="Times New Roman" pitchFamily="18" charset="0"/>
              <a:cs typeface="Times New Roman" pitchFamily="18" charset="0"/>
            </a:rPr>
            <a:t>электронные банковские услуги, связанные с предоставлением банком клиенту информации об остатках и движениях денег по его банковским счетам, о проведенных платежах и переводах денег и иной информации о предоставляемых и предоставленных банковских услугах по запросам клиента либо по договору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4119595A-B9BD-47B5-A903-CF191378BCF9}" type="parTrans" cxnId="{84DB2DFA-5CEB-448B-9102-BB28460C950E}">
      <dgm:prSet/>
      <dgm:spPr/>
      <dgm:t>
        <a:bodyPr/>
        <a:lstStyle/>
        <a:p>
          <a:endParaRPr lang="ru-RU"/>
        </a:p>
      </dgm:t>
    </dgm:pt>
    <dgm:pt modelId="{90F0813F-A387-4A6E-AD3B-94D0D91DD097}" type="sibTrans" cxnId="{84DB2DFA-5CEB-448B-9102-BB28460C950E}">
      <dgm:prSet/>
      <dgm:spPr/>
      <dgm:t>
        <a:bodyPr/>
        <a:lstStyle/>
        <a:p>
          <a:endParaRPr lang="ru-RU"/>
        </a:p>
      </dgm:t>
    </dgm:pt>
    <dgm:pt modelId="{A3071121-2AF3-4E67-BAA9-C2E71159A3E8}" type="pres">
      <dgm:prSet presAssocID="{975182D9-A2E5-48BB-98BD-38E724BEDBB9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D2CC3AE6-7F4F-46B3-B714-5438040D802E}" type="pres">
      <dgm:prSet presAssocID="{3567D1E5-71F3-468A-89BC-82CD83E8B821}" presName="linNode" presStyleCnt="0"/>
      <dgm:spPr/>
    </dgm:pt>
    <dgm:pt modelId="{AC7A579F-6458-478F-B9FD-3B94811C99E7}" type="pres">
      <dgm:prSet presAssocID="{3567D1E5-71F3-468A-89BC-82CD83E8B821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0E1682-773B-49F2-A47D-83E292EE32CA}" type="pres">
      <dgm:prSet presAssocID="{3567D1E5-71F3-468A-89BC-82CD83E8B821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FFDDB9-E030-4547-BC8A-07DE9306B086}" type="pres">
      <dgm:prSet presAssocID="{B9F646DC-8937-48AC-860F-5365AE4C6836}" presName="spacing" presStyleCnt="0"/>
      <dgm:spPr/>
    </dgm:pt>
    <dgm:pt modelId="{1CDE6B51-CE11-4629-BFC1-F8719BB708E2}" type="pres">
      <dgm:prSet presAssocID="{78E895AB-C440-4478-992E-62A9C4C9B5ED}" presName="linNode" presStyleCnt="0"/>
      <dgm:spPr/>
    </dgm:pt>
    <dgm:pt modelId="{39480C82-26AE-4063-9019-832F2029B58D}" type="pres">
      <dgm:prSet presAssocID="{78E895AB-C440-4478-992E-62A9C4C9B5ED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FD4E47-0F8F-4930-A301-3C97DD3EDB51}" type="pres">
      <dgm:prSet presAssocID="{78E895AB-C440-4478-992E-62A9C4C9B5ED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FAE50C1-B781-4410-B599-EFD69F0AB43B}" type="presOf" srcId="{78E895AB-C440-4478-992E-62A9C4C9B5ED}" destId="{39480C82-26AE-4063-9019-832F2029B58D}" srcOrd="0" destOrd="0" presId="urn:microsoft.com/office/officeart/2005/8/layout/vList6"/>
    <dgm:cxn modelId="{B9BB3E42-3157-4056-8C0F-F885F6BD1F94}" type="presOf" srcId="{3567D1E5-71F3-468A-89BC-82CD83E8B821}" destId="{AC7A579F-6458-478F-B9FD-3B94811C99E7}" srcOrd="0" destOrd="0" presId="urn:microsoft.com/office/officeart/2005/8/layout/vList6"/>
    <dgm:cxn modelId="{84DB2DFA-5CEB-448B-9102-BB28460C950E}" srcId="{78E895AB-C440-4478-992E-62A9C4C9B5ED}" destId="{21CE86DE-7A67-4FC2-8E3E-203441FBD627}" srcOrd="0" destOrd="0" parTransId="{4119595A-B9BD-47B5-A903-CF191378BCF9}" sibTransId="{90F0813F-A387-4A6E-AD3B-94D0D91DD097}"/>
    <dgm:cxn modelId="{AC9AA134-5E4E-4AB5-9B25-6F65D5F212C0}" srcId="{975182D9-A2E5-48BB-98BD-38E724BEDBB9}" destId="{78E895AB-C440-4478-992E-62A9C4C9B5ED}" srcOrd="1" destOrd="0" parTransId="{37E0A046-A44C-49BC-87C4-DDA7DC3DAD73}" sibTransId="{A0B72116-4AE2-4A77-A6B9-4CB81E705B0B}"/>
    <dgm:cxn modelId="{ED7F6566-BED2-482B-925B-8DD572CA3796}" type="presOf" srcId="{975182D9-A2E5-48BB-98BD-38E724BEDBB9}" destId="{A3071121-2AF3-4E67-BAA9-C2E71159A3E8}" srcOrd="0" destOrd="0" presId="urn:microsoft.com/office/officeart/2005/8/layout/vList6"/>
    <dgm:cxn modelId="{5EC6F8F2-0937-4885-A538-A7653458CE2F}" srcId="{3567D1E5-71F3-468A-89BC-82CD83E8B821}" destId="{C87B13B1-44E3-4567-8993-F5CA33A92985}" srcOrd="0" destOrd="0" parTransId="{DBFA8A74-B558-4A25-A1EF-20F78C60175D}" sibTransId="{6BD149D1-53E9-436D-A20F-DE2A508B8250}"/>
    <dgm:cxn modelId="{5FDC7B1A-DF57-41D8-8744-008AECDB58D2}" type="presOf" srcId="{C87B13B1-44E3-4567-8993-F5CA33A92985}" destId="{170E1682-773B-49F2-A47D-83E292EE32CA}" srcOrd="0" destOrd="0" presId="urn:microsoft.com/office/officeart/2005/8/layout/vList6"/>
    <dgm:cxn modelId="{7B037E2B-23C9-494A-ABA5-43F3F3675C86}" srcId="{975182D9-A2E5-48BB-98BD-38E724BEDBB9}" destId="{3567D1E5-71F3-468A-89BC-82CD83E8B821}" srcOrd="0" destOrd="0" parTransId="{A8E6EF80-72C7-42CE-8E85-8858DD2D70D1}" sibTransId="{B9F646DC-8937-48AC-860F-5365AE4C6836}"/>
    <dgm:cxn modelId="{3F9B5128-C467-4365-B3E0-FA6A800EDCC1}" type="presOf" srcId="{21CE86DE-7A67-4FC2-8E3E-203441FBD627}" destId="{6AFD4E47-0F8F-4930-A301-3C97DD3EDB51}" srcOrd="0" destOrd="0" presId="urn:microsoft.com/office/officeart/2005/8/layout/vList6"/>
    <dgm:cxn modelId="{C22E5473-40A8-445D-A3C0-545C51265AE0}" type="presParOf" srcId="{A3071121-2AF3-4E67-BAA9-C2E71159A3E8}" destId="{D2CC3AE6-7F4F-46B3-B714-5438040D802E}" srcOrd="0" destOrd="0" presId="urn:microsoft.com/office/officeart/2005/8/layout/vList6"/>
    <dgm:cxn modelId="{2BF2F9A1-76FC-432E-BF49-8DC5B57478E1}" type="presParOf" srcId="{D2CC3AE6-7F4F-46B3-B714-5438040D802E}" destId="{AC7A579F-6458-478F-B9FD-3B94811C99E7}" srcOrd="0" destOrd="0" presId="urn:microsoft.com/office/officeart/2005/8/layout/vList6"/>
    <dgm:cxn modelId="{D88E38FE-0D62-4C76-983F-98A13F705627}" type="presParOf" srcId="{D2CC3AE6-7F4F-46B3-B714-5438040D802E}" destId="{170E1682-773B-49F2-A47D-83E292EE32CA}" srcOrd="1" destOrd="0" presId="urn:microsoft.com/office/officeart/2005/8/layout/vList6"/>
    <dgm:cxn modelId="{19D74EEF-A850-4789-8E10-C7B221BB5255}" type="presParOf" srcId="{A3071121-2AF3-4E67-BAA9-C2E71159A3E8}" destId="{3AFFDDB9-E030-4547-BC8A-07DE9306B086}" srcOrd="1" destOrd="0" presId="urn:microsoft.com/office/officeart/2005/8/layout/vList6"/>
    <dgm:cxn modelId="{B4EEF6FE-5805-4064-8073-0E3D80C7A2F4}" type="presParOf" srcId="{A3071121-2AF3-4E67-BAA9-C2E71159A3E8}" destId="{1CDE6B51-CE11-4629-BFC1-F8719BB708E2}" srcOrd="2" destOrd="0" presId="urn:microsoft.com/office/officeart/2005/8/layout/vList6"/>
    <dgm:cxn modelId="{BBC6CCFE-2BAD-4421-8673-2E3AF0FE7135}" type="presParOf" srcId="{1CDE6B51-CE11-4629-BFC1-F8719BB708E2}" destId="{39480C82-26AE-4063-9019-832F2029B58D}" srcOrd="0" destOrd="0" presId="urn:microsoft.com/office/officeart/2005/8/layout/vList6"/>
    <dgm:cxn modelId="{42EF0F17-0925-4CB2-A9B7-DAC470B836D8}" type="presParOf" srcId="{1CDE6B51-CE11-4629-BFC1-F8719BB708E2}" destId="{6AFD4E47-0F8F-4930-A301-3C97DD3EDB51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FDDC269-0911-422E-85B7-10A08815427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D295526-E127-44ED-A4D7-72B26D171041}">
      <dgm:prSet phldrT="[Текст]"/>
      <dgm:spPr/>
      <dgm:t>
        <a:bodyPr/>
        <a:lstStyle/>
        <a:p>
          <a:r>
            <a:rPr lang="ru-RU" b="0" i="0" dirty="0" smtClean="0">
              <a:latin typeface="Times New Roman" pitchFamily="18" charset="0"/>
              <a:cs typeface="Times New Roman" pitchFamily="18" charset="0"/>
            </a:rPr>
            <a:t>Большинство платёжных карт имеет определённый стандартом </a:t>
          </a:r>
          <a:r>
            <a:rPr lang="ru-RU" b="0" i="0" dirty="0" smtClean="0">
              <a:latin typeface="Times New Roman" pitchFamily="18" charset="0"/>
              <a:cs typeface="Times New Roman" pitchFamily="18" charset="0"/>
              <a:hlinkClick xmlns:r="http://schemas.openxmlformats.org/officeDocument/2006/relationships" r:id="rId1" tooltip="ISO 7810"/>
            </a:rPr>
            <a:t>ISO 7810</a:t>
          </a:r>
          <a:r>
            <a:rPr lang="ru-RU" b="0" i="0" dirty="0" smtClean="0">
              <a:latin typeface="Times New Roman" pitchFamily="18" charset="0"/>
              <a:cs typeface="Times New Roman" pitchFamily="18" charset="0"/>
            </a:rPr>
            <a:t> (</a:t>
          </a:r>
          <a:r>
            <a:rPr lang="ru-RU" b="0" i="0" dirty="0" smtClean="0">
              <a:latin typeface="Times New Roman" pitchFamily="18" charset="0"/>
              <a:cs typeface="Times New Roman" pitchFamily="18" charset="0"/>
              <a:hlinkClick xmlns:r="http://schemas.openxmlformats.org/officeDocument/2006/relationships" r:id="rId2" tooltip="Идентификационные карты"/>
            </a:rPr>
            <a:t>Идентификационные карты</a:t>
          </a:r>
          <a:r>
            <a:rPr lang="ru-RU" b="0" i="0" dirty="0" smtClean="0">
              <a:latin typeface="Times New Roman" pitchFamily="18" charset="0"/>
              <a:cs typeface="Times New Roman" pitchFamily="18" charset="0"/>
            </a:rPr>
            <a:t>) ID-1 формат — 85,6 × 53,98 мм — и использует в качестве носителя данных </a:t>
          </a:r>
          <a:r>
            <a:rPr lang="ru-RU" b="0" i="0" dirty="0" smtClean="0">
              <a:latin typeface="Times New Roman" pitchFamily="18" charset="0"/>
              <a:cs typeface="Times New Roman" pitchFamily="18" charset="0"/>
              <a:hlinkClick xmlns:r="http://schemas.openxmlformats.org/officeDocument/2006/relationships" r:id="rId3" tooltip="Магнит"/>
            </a:rPr>
            <a:t>магнитную</a:t>
          </a:r>
          <a:r>
            <a:rPr lang="ru-RU" b="0" i="0" dirty="0" smtClean="0">
              <a:latin typeface="Times New Roman" pitchFamily="18" charset="0"/>
              <a:cs typeface="Times New Roman" pitchFamily="18" charset="0"/>
            </a:rPr>
            <a:t> полосу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02C1D66A-A3E4-4AB1-81C0-A03F9578C205}" type="parTrans" cxnId="{676EF9DD-30C4-4E74-ABB3-EAC4D91463CE}">
      <dgm:prSet/>
      <dgm:spPr/>
      <dgm:t>
        <a:bodyPr/>
        <a:lstStyle/>
        <a:p>
          <a:endParaRPr lang="ru-RU"/>
        </a:p>
      </dgm:t>
    </dgm:pt>
    <dgm:pt modelId="{A2B395C0-CB78-493F-9E3D-403E87494B28}" type="sibTrans" cxnId="{676EF9DD-30C4-4E74-ABB3-EAC4D91463CE}">
      <dgm:prSet/>
      <dgm:spPr/>
      <dgm:t>
        <a:bodyPr/>
        <a:lstStyle/>
        <a:p>
          <a:endParaRPr lang="ru-RU"/>
        </a:p>
      </dgm:t>
    </dgm:pt>
    <dgm:pt modelId="{9C66F69B-3500-4449-98A5-53CA508F4143}">
      <dgm:prSet phldrT="[Текст]"/>
      <dgm:spPr/>
      <dgm:t>
        <a:bodyPr/>
        <a:lstStyle/>
        <a:p>
          <a:r>
            <a:rPr lang="ru-RU" b="0" i="0" dirty="0" smtClean="0">
              <a:latin typeface="Times New Roman" pitchFamily="18" charset="0"/>
              <a:cs typeface="Times New Roman" pitchFamily="18" charset="0"/>
            </a:rPr>
            <a:t>На лицевой стороне карты может быть любое изображение (</a:t>
          </a:r>
          <a:r>
            <a:rPr lang="ru-RU" b="0" i="0" dirty="0" smtClean="0">
              <a:latin typeface="Times New Roman" pitchFamily="18" charset="0"/>
              <a:cs typeface="Times New Roman" pitchFamily="18" charset="0"/>
              <a:hlinkClick xmlns:r="http://schemas.openxmlformats.org/officeDocument/2006/relationships" r:id="rId4" tooltip="Граффити"/>
            </a:rPr>
            <a:t>граффити</a:t>
          </a:r>
          <a:r>
            <a:rPr lang="ru-RU" b="0" i="0" dirty="0" smtClean="0">
              <a:latin typeface="Times New Roman" pitchFamily="18" charset="0"/>
              <a:cs typeface="Times New Roman" pitchFamily="18" charset="0"/>
            </a:rPr>
            <a:t>, </a:t>
          </a:r>
          <a:r>
            <a:rPr lang="ru-RU" b="0" i="0" dirty="0" smtClean="0">
              <a:latin typeface="Times New Roman" pitchFamily="18" charset="0"/>
              <a:cs typeface="Times New Roman" pitchFamily="18" charset="0"/>
              <a:hlinkClick xmlns:r="http://schemas.openxmlformats.org/officeDocument/2006/relationships" r:id="rId5" tooltip="Картина"/>
            </a:rPr>
            <a:t>картина</a:t>
          </a:r>
          <a:r>
            <a:rPr lang="ru-RU" b="0" i="0" dirty="0" smtClean="0">
              <a:latin typeface="Times New Roman" pitchFamily="18" charset="0"/>
              <a:cs typeface="Times New Roman" pitchFamily="18" charset="0"/>
            </a:rPr>
            <a:t>, </a:t>
          </a:r>
          <a:r>
            <a:rPr lang="ru-RU" b="0" i="0" dirty="0" smtClean="0">
              <a:latin typeface="Times New Roman" pitchFamily="18" charset="0"/>
              <a:cs typeface="Times New Roman" pitchFamily="18" charset="0"/>
              <a:hlinkClick xmlns:r="http://schemas.openxmlformats.org/officeDocument/2006/relationships" r:id="rId6" tooltip="Фотография"/>
            </a:rPr>
            <a:t>фотография</a:t>
          </a:r>
          <a:r>
            <a:rPr lang="ru-RU" b="0" i="0" dirty="0" smtClean="0">
              <a:latin typeface="Times New Roman" pitchFamily="18" charset="0"/>
              <a:cs typeface="Times New Roman" pitchFamily="18" charset="0"/>
            </a:rPr>
            <a:t>) или просто фон. Кроме того, присутствуют </a:t>
          </a:r>
          <a:r>
            <a:rPr lang="ru-RU" b="0" i="0" dirty="0" smtClean="0">
              <a:latin typeface="Times New Roman" pitchFamily="18" charset="0"/>
              <a:cs typeface="Times New Roman" pitchFamily="18" charset="0"/>
              <a:hlinkClick xmlns:r="http://schemas.openxmlformats.org/officeDocument/2006/relationships" r:id="rId7" tooltip="Логотип"/>
            </a:rPr>
            <a:t>логотип</a:t>
          </a:r>
          <a:r>
            <a:rPr lang="ru-RU" b="0" i="0" dirty="0" smtClean="0">
              <a:latin typeface="Times New Roman" pitchFamily="18" charset="0"/>
              <a:cs typeface="Times New Roman" pitchFamily="18" charset="0"/>
            </a:rPr>
            <a:t> и </a:t>
          </a:r>
          <a:r>
            <a:rPr lang="ru-RU" b="0" i="0" dirty="0" smtClean="0">
              <a:latin typeface="Times New Roman" pitchFamily="18" charset="0"/>
              <a:cs typeface="Times New Roman" pitchFamily="18" charset="0"/>
              <a:hlinkClick xmlns:r="http://schemas.openxmlformats.org/officeDocument/2006/relationships" r:id="rId8" tooltip="Голография"/>
            </a:rPr>
            <a:t>защитная голограмма</a:t>
          </a:r>
          <a:r>
            <a:rPr lang="ru-RU" b="0" i="0" dirty="0" smtClean="0">
              <a:latin typeface="Times New Roman" pitchFamily="18" charset="0"/>
              <a:cs typeface="Times New Roman" pitchFamily="18" charset="0"/>
            </a:rPr>
            <a:t> </a:t>
          </a:r>
          <a:r>
            <a:rPr lang="ru-RU" b="0" i="0" dirty="0" smtClean="0">
              <a:latin typeface="Times New Roman" pitchFamily="18" charset="0"/>
              <a:cs typeface="Times New Roman" pitchFamily="18" charset="0"/>
              <a:hlinkClick xmlns:r="http://schemas.openxmlformats.org/officeDocument/2006/relationships" r:id="rId9" tooltip="Платёжная система"/>
            </a:rPr>
            <a:t>платёжной системы</a:t>
          </a:r>
          <a:r>
            <a:rPr lang="ru-RU" b="0" i="0" dirty="0" smtClean="0">
              <a:latin typeface="Times New Roman" pitchFamily="18" charset="0"/>
              <a:cs typeface="Times New Roman" pitchFamily="18" charset="0"/>
            </a:rPr>
            <a:t>, </a:t>
          </a:r>
          <a:r>
            <a:rPr lang="ru-RU" b="0" i="0" dirty="0" smtClean="0">
              <a:latin typeface="Times New Roman" pitchFamily="18" charset="0"/>
              <a:cs typeface="Times New Roman" pitchFamily="18" charset="0"/>
              <a:hlinkClick xmlns:r="http://schemas.openxmlformats.org/officeDocument/2006/relationships" r:id="rId10" tooltip="Номер банковской карты (страница отсутствует)"/>
            </a:rPr>
            <a:t>номер карты</a:t>
          </a:r>
          <a:r>
            <a:rPr lang="ru-RU" b="0" i="0" baseline="30000" dirty="0" smtClean="0">
              <a:latin typeface="Times New Roman" pitchFamily="18" charset="0"/>
              <a:cs typeface="Times New Roman" pitchFamily="18" charset="0"/>
              <a:hlinkClick xmlns:r="http://schemas.openxmlformats.org/officeDocument/2006/relationships" r:id="rId11" tooltip="en:Payment card number"/>
            </a:rPr>
            <a:t>[</a:t>
          </a:r>
          <a:r>
            <a:rPr lang="ru-RU" b="0" i="0" baseline="30000" dirty="0" err="1" smtClean="0">
              <a:latin typeface="Times New Roman" pitchFamily="18" charset="0"/>
              <a:cs typeface="Times New Roman" pitchFamily="18" charset="0"/>
              <a:hlinkClick xmlns:r="http://schemas.openxmlformats.org/officeDocument/2006/relationships" r:id="rId11" tooltip="en:Payment card number"/>
            </a:rPr>
            <a:t>en</a:t>
          </a:r>
          <a:r>
            <a:rPr lang="ru-RU" b="0" i="0" baseline="30000" dirty="0" smtClean="0">
              <a:latin typeface="Times New Roman" pitchFamily="18" charset="0"/>
              <a:cs typeface="Times New Roman" pitchFamily="18" charset="0"/>
              <a:hlinkClick xmlns:r="http://schemas.openxmlformats.org/officeDocument/2006/relationships" r:id="rId11" tooltip="en:Payment card number"/>
            </a:rPr>
            <a:t>]</a:t>
          </a:r>
          <a:r>
            <a:rPr lang="ru-RU" b="0" i="0" dirty="0" smtClean="0">
              <a:latin typeface="Times New Roman" pitchFamily="18" charset="0"/>
              <a:cs typeface="Times New Roman" pitchFamily="18" charset="0"/>
            </a:rPr>
            <a:t>, имя держателя и срок действия карты.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194E3520-1006-4D16-AC7A-8CBF1DCD0B84}" type="parTrans" cxnId="{07962249-845D-420C-A607-C9C2612E422C}">
      <dgm:prSet/>
      <dgm:spPr/>
      <dgm:t>
        <a:bodyPr/>
        <a:lstStyle/>
        <a:p>
          <a:endParaRPr lang="ru-RU"/>
        </a:p>
      </dgm:t>
    </dgm:pt>
    <dgm:pt modelId="{40AEAB89-9F99-4E5D-8152-EB4C56679B88}" type="sibTrans" cxnId="{07962249-845D-420C-A607-C9C2612E422C}">
      <dgm:prSet/>
      <dgm:spPr/>
      <dgm:t>
        <a:bodyPr/>
        <a:lstStyle/>
        <a:p>
          <a:endParaRPr lang="ru-RU"/>
        </a:p>
      </dgm:t>
    </dgm:pt>
    <dgm:pt modelId="{15D4881B-1E99-436B-8CD9-DFB8F56DFAFC}">
      <dgm:prSet phldrT="[Текст]"/>
      <dgm:spPr/>
      <dgm:t>
        <a:bodyPr/>
        <a:lstStyle/>
        <a:p>
          <a:r>
            <a:rPr lang="ru-RU" b="0" i="0" dirty="0" smtClean="0">
              <a:latin typeface="Times New Roman" pitchFamily="18" charset="0"/>
              <a:cs typeface="Times New Roman" pitchFamily="18" charset="0"/>
            </a:rPr>
            <a:t>На обратной стороне карты находится магнитная полоса, бумажная полоса с </a:t>
          </a:r>
          <a:r>
            <a:rPr lang="ru-RU" b="0" i="0" dirty="0" smtClean="0">
              <a:latin typeface="Times New Roman" pitchFamily="18" charset="0"/>
              <a:cs typeface="Times New Roman" pitchFamily="18" charset="0"/>
              <a:hlinkClick xmlns:r="http://schemas.openxmlformats.org/officeDocument/2006/relationships" r:id="rId12" tooltip="Подпись"/>
            </a:rPr>
            <a:t>подписью</a:t>
          </a:r>
          <a:r>
            <a:rPr lang="ru-RU" b="0" i="0" dirty="0" smtClean="0">
              <a:latin typeface="Times New Roman" pitchFamily="18" charset="0"/>
              <a:cs typeface="Times New Roman" pitchFamily="18" charset="0"/>
            </a:rPr>
            <a:t> владельца, а на некоторых — </a:t>
          </a:r>
          <a:r>
            <a:rPr lang="ru-RU" b="0" i="0" dirty="0" smtClean="0">
              <a:latin typeface="Times New Roman" pitchFamily="18" charset="0"/>
              <a:cs typeface="Times New Roman" pitchFamily="18" charset="0"/>
              <a:hlinkClick xmlns:r="http://schemas.openxmlformats.org/officeDocument/2006/relationships" r:id="rId13" tooltip="CVV2"/>
            </a:rPr>
            <a:t>CVV2</a:t>
          </a:r>
          <a:r>
            <a:rPr lang="ru-RU" b="0" i="0" dirty="0" smtClean="0">
              <a:latin typeface="Times New Roman" pitchFamily="18" charset="0"/>
              <a:cs typeface="Times New Roman" pitchFamily="18" charset="0"/>
            </a:rPr>
            <a:t>-код или его аналог.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4B0D871E-F313-4750-B81F-C7F4C0AFF5C6}" type="parTrans" cxnId="{B114BB19-B068-4BB0-BD00-44CC01BCA803}">
      <dgm:prSet/>
      <dgm:spPr/>
      <dgm:t>
        <a:bodyPr/>
        <a:lstStyle/>
        <a:p>
          <a:endParaRPr lang="ru-RU"/>
        </a:p>
      </dgm:t>
    </dgm:pt>
    <dgm:pt modelId="{FC5FC418-F1B5-447D-9371-AF8C4F95339A}" type="sibTrans" cxnId="{B114BB19-B068-4BB0-BD00-44CC01BCA803}">
      <dgm:prSet/>
      <dgm:spPr/>
      <dgm:t>
        <a:bodyPr/>
        <a:lstStyle/>
        <a:p>
          <a:endParaRPr lang="ru-RU"/>
        </a:p>
      </dgm:t>
    </dgm:pt>
    <dgm:pt modelId="{6CE8A3F9-C776-4845-AA85-DFE0F5515F04}" type="pres">
      <dgm:prSet presAssocID="{DFDDC269-0911-422E-85B7-10A08815427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75A9CFBD-8E31-44B3-AC6A-A92BA47861FF}" type="pres">
      <dgm:prSet presAssocID="{DFDDC269-0911-422E-85B7-10A08815427A}" presName="Name1" presStyleCnt="0"/>
      <dgm:spPr/>
    </dgm:pt>
    <dgm:pt modelId="{9B17F309-9B2E-4527-8BB0-B03EA30DADFA}" type="pres">
      <dgm:prSet presAssocID="{DFDDC269-0911-422E-85B7-10A08815427A}" presName="cycle" presStyleCnt="0"/>
      <dgm:spPr/>
    </dgm:pt>
    <dgm:pt modelId="{83371458-065B-4974-9723-876BDD0F8724}" type="pres">
      <dgm:prSet presAssocID="{DFDDC269-0911-422E-85B7-10A08815427A}" presName="srcNode" presStyleLbl="node1" presStyleIdx="0" presStyleCnt="3"/>
      <dgm:spPr/>
    </dgm:pt>
    <dgm:pt modelId="{934E7A66-DA1C-4F34-B22D-E4BAAF3CD5E7}" type="pres">
      <dgm:prSet presAssocID="{DFDDC269-0911-422E-85B7-10A08815427A}" presName="conn" presStyleLbl="parChTrans1D2" presStyleIdx="0" presStyleCnt="1"/>
      <dgm:spPr/>
      <dgm:t>
        <a:bodyPr/>
        <a:lstStyle/>
        <a:p>
          <a:endParaRPr lang="ru-RU"/>
        </a:p>
      </dgm:t>
    </dgm:pt>
    <dgm:pt modelId="{3E87305C-30FD-4241-9B20-9BA51135F33A}" type="pres">
      <dgm:prSet presAssocID="{DFDDC269-0911-422E-85B7-10A08815427A}" presName="extraNode" presStyleLbl="node1" presStyleIdx="0" presStyleCnt="3"/>
      <dgm:spPr/>
    </dgm:pt>
    <dgm:pt modelId="{06EE68CE-D64D-4D93-9E1B-5F90BBB5BADA}" type="pres">
      <dgm:prSet presAssocID="{DFDDC269-0911-422E-85B7-10A08815427A}" presName="dstNode" presStyleLbl="node1" presStyleIdx="0" presStyleCnt="3"/>
      <dgm:spPr/>
    </dgm:pt>
    <dgm:pt modelId="{B6C0DF13-6361-4D4E-AA1F-9093D28B6D01}" type="pres">
      <dgm:prSet presAssocID="{4D295526-E127-44ED-A4D7-72B26D171041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F27510-8C81-41EB-9A27-187029FC86AA}" type="pres">
      <dgm:prSet presAssocID="{4D295526-E127-44ED-A4D7-72B26D171041}" presName="accent_1" presStyleCnt="0"/>
      <dgm:spPr/>
    </dgm:pt>
    <dgm:pt modelId="{0F60693B-12F0-4DA3-A9C0-00B385216433}" type="pres">
      <dgm:prSet presAssocID="{4D295526-E127-44ED-A4D7-72B26D171041}" presName="accentRepeatNode" presStyleLbl="solidFgAcc1" presStyleIdx="0" presStyleCnt="3"/>
      <dgm:spPr/>
    </dgm:pt>
    <dgm:pt modelId="{FBC45E08-7C48-4B92-8BE3-DAE9E81C0DA2}" type="pres">
      <dgm:prSet presAssocID="{9C66F69B-3500-4449-98A5-53CA508F4143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15D0D1-178E-4210-ADE8-F55859BC3864}" type="pres">
      <dgm:prSet presAssocID="{9C66F69B-3500-4449-98A5-53CA508F4143}" presName="accent_2" presStyleCnt="0"/>
      <dgm:spPr/>
    </dgm:pt>
    <dgm:pt modelId="{39A7D423-FEE8-45C8-A549-EAAFEFCC1803}" type="pres">
      <dgm:prSet presAssocID="{9C66F69B-3500-4449-98A5-53CA508F4143}" presName="accentRepeatNode" presStyleLbl="solidFgAcc1" presStyleIdx="1" presStyleCnt="3"/>
      <dgm:spPr/>
    </dgm:pt>
    <dgm:pt modelId="{02D6C283-B9FD-4A3E-AFEB-98F8E43D2435}" type="pres">
      <dgm:prSet presAssocID="{15D4881B-1E99-436B-8CD9-DFB8F56DFAFC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774782-C0A1-4CF8-A5B9-959F147A0375}" type="pres">
      <dgm:prSet presAssocID="{15D4881B-1E99-436B-8CD9-DFB8F56DFAFC}" presName="accent_3" presStyleCnt="0"/>
      <dgm:spPr/>
    </dgm:pt>
    <dgm:pt modelId="{01F03DA4-CFC1-498C-999A-426B6025D5B3}" type="pres">
      <dgm:prSet presAssocID="{15D4881B-1E99-436B-8CD9-DFB8F56DFAFC}" presName="accentRepeatNode" presStyleLbl="solidFgAcc1" presStyleIdx="2" presStyleCnt="3"/>
      <dgm:spPr/>
    </dgm:pt>
  </dgm:ptLst>
  <dgm:cxnLst>
    <dgm:cxn modelId="{676EF9DD-30C4-4E74-ABB3-EAC4D91463CE}" srcId="{DFDDC269-0911-422E-85B7-10A08815427A}" destId="{4D295526-E127-44ED-A4D7-72B26D171041}" srcOrd="0" destOrd="0" parTransId="{02C1D66A-A3E4-4AB1-81C0-A03F9578C205}" sibTransId="{A2B395C0-CB78-493F-9E3D-403E87494B28}"/>
    <dgm:cxn modelId="{B114BB19-B068-4BB0-BD00-44CC01BCA803}" srcId="{DFDDC269-0911-422E-85B7-10A08815427A}" destId="{15D4881B-1E99-436B-8CD9-DFB8F56DFAFC}" srcOrd="2" destOrd="0" parTransId="{4B0D871E-F313-4750-B81F-C7F4C0AFF5C6}" sibTransId="{FC5FC418-F1B5-447D-9371-AF8C4F95339A}"/>
    <dgm:cxn modelId="{361E6614-2B38-4454-9F75-26D60AB9E283}" type="presOf" srcId="{A2B395C0-CB78-493F-9E3D-403E87494B28}" destId="{934E7A66-DA1C-4F34-B22D-E4BAAF3CD5E7}" srcOrd="0" destOrd="0" presId="urn:microsoft.com/office/officeart/2008/layout/VerticalCurvedList"/>
    <dgm:cxn modelId="{07962249-845D-420C-A607-C9C2612E422C}" srcId="{DFDDC269-0911-422E-85B7-10A08815427A}" destId="{9C66F69B-3500-4449-98A5-53CA508F4143}" srcOrd="1" destOrd="0" parTransId="{194E3520-1006-4D16-AC7A-8CBF1DCD0B84}" sibTransId="{40AEAB89-9F99-4E5D-8152-EB4C56679B88}"/>
    <dgm:cxn modelId="{C2C2D9B0-16B8-43BF-A118-ADA13A66DA0B}" type="presOf" srcId="{4D295526-E127-44ED-A4D7-72B26D171041}" destId="{B6C0DF13-6361-4D4E-AA1F-9093D28B6D01}" srcOrd="0" destOrd="0" presId="urn:microsoft.com/office/officeart/2008/layout/VerticalCurvedList"/>
    <dgm:cxn modelId="{902146C5-81C3-4A64-8C47-F78512C25229}" type="presOf" srcId="{9C66F69B-3500-4449-98A5-53CA508F4143}" destId="{FBC45E08-7C48-4B92-8BE3-DAE9E81C0DA2}" srcOrd="0" destOrd="0" presId="urn:microsoft.com/office/officeart/2008/layout/VerticalCurvedList"/>
    <dgm:cxn modelId="{AE352E87-1FD1-4741-BD55-2A63558D7B5B}" type="presOf" srcId="{15D4881B-1E99-436B-8CD9-DFB8F56DFAFC}" destId="{02D6C283-B9FD-4A3E-AFEB-98F8E43D2435}" srcOrd="0" destOrd="0" presId="urn:microsoft.com/office/officeart/2008/layout/VerticalCurvedList"/>
    <dgm:cxn modelId="{2EB2BBB6-6083-41DD-86AB-176080D9E831}" type="presOf" srcId="{DFDDC269-0911-422E-85B7-10A08815427A}" destId="{6CE8A3F9-C776-4845-AA85-DFE0F5515F04}" srcOrd="0" destOrd="0" presId="urn:microsoft.com/office/officeart/2008/layout/VerticalCurvedList"/>
    <dgm:cxn modelId="{558CFE2F-7084-4CFC-8739-FB9AC9FD0F74}" type="presParOf" srcId="{6CE8A3F9-C776-4845-AA85-DFE0F5515F04}" destId="{75A9CFBD-8E31-44B3-AC6A-A92BA47861FF}" srcOrd="0" destOrd="0" presId="urn:microsoft.com/office/officeart/2008/layout/VerticalCurvedList"/>
    <dgm:cxn modelId="{851598B1-0C93-4711-929C-AE2ACAB72BAE}" type="presParOf" srcId="{75A9CFBD-8E31-44B3-AC6A-A92BA47861FF}" destId="{9B17F309-9B2E-4527-8BB0-B03EA30DADFA}" srcOrd="0" destOrd="0" presId="urn:microsoft.com/office/officeart/2008/layout/VerticalCurvedList"/>
    <dgm:cxn modelId="{BD321634-8F64-448B-A3E0-C531BCBAE12E}" type="presParOf" srcId="{9B17F309-9B2E-4527-8BB0-B03EA30DADFA}" destId="{83371458-065B-4974-9723-876BDD0F8724}" srcOrd="0" destOrd="0" presId="urn:microsoft.com/office/officeart/2008/layout/VerticalCurvedList"/>
    <dgm:cxn modelId="{93002842-4D21-42E5-B386-0E8E810CE9BD}" type="presParOf" srcId="{9B17F309-9B2E-4527-8BB0-B03EA30DADFA}" destId="{934E7A66-DA1C-4F34-B22D-E4BAAF3CD5E7}" srcOrd="1" destOrd="0" presId="urn:microsoft.com/office/officeart/2008/layout/VerticalCurvedList"/>
    <dgm:cxn modelId="{343CB527-F8CF-4A28-958D-07A7DF16E0C8}" type="presParOf" srcId="{9B17F309-9B2E-4527-8BB0-B03EA30DADFA}" destId="{3E87305C-30FD-4241-9B20-9BA51135F33A}" srcOrd="2" destOrd="0" presId="urn:microsoft.com/office/officeart/2008/layout/VerticalCurvedList"/>
    <dgm:cxn modelId="{815E972E-FD35-473B-ADEB-1DF9EAB28673}" type="presParOf" srcId="{9B17F309-9B2E-4527-8BB0-B03EA30DADFA}" destId="{06EE68CE-D64D-4D93-9E1B-5F90BBB5BADA}" srcOrd="3" destOrd="0" presId="urn:microsoft.com/office/officeart/2008/layout/VerticalCurvedList"/>
    <dgm:cxn modelId="{977D4D49-26E7-46AB-A4F2-DC03FF9B2ACD}" type="presParOf" srcId="{75A9CFBD-8E31-44B3-AC6A-A92BA47861FF}" destId="{B6C0DF13-6361-4D4E-AA1F-9093D28B6D01}" srcOrd="1" destOrd="0" presId="urn:microsoft.com/office/officeart/2008/layout/VerticalCurvedList"/>
    <dgm:cxn modelId="{B38489D1-1871-4ACD-87A9-21DF88CA1BA2}" type="presParOf" srcId="{75A9CFBD-8E31-44B3-AC6A-A92BA47861FF}" destId="{DFF27510-8C81-41EB-9A27-187029FC86AA}" srcOrd="2" destOrd="0" presId="urn:microsoft.com/office/officeart/2008/layout/VerticalCurvedList"/>
    <dgm:cxn modelId="{B2CC8C30-2164-45D1-A545-631D3F1C713E}" type="presParOf" srcId="{DFF27510-8C81-41EB-9A27-187029FC86AA}" destId="{0F60693B-12F0-4DA3-A9C0-00B385216433}" srcOrd="0" destOrd="0" presId="urn:microsoft.com/office/officeart/2008/layout/VerticalCurvedList"/>
    <dgm:cxn modelId="{BE499305-FBA4-490C-8546-3D1D4E18E0D5}" type="presParOf" srcId="{75A9CFBD-8E31-44B3-AC6A-A92BA47861FF}" destId="{FBC45E08-7C48-4B92-8BE3-DAE9E81C0DA2}" srcOrd="3" destOrd="0" presId="urn:microsoft.com/office/officeart/2008/layout/VerticalCurvedList"/>
    <dgm:cxn modelId="{FFFD6151-CF56-447B-B5E4-8B6196B3ED9E}" type="presParOf" srcId="{75A9CFBD-8E31-44B3-AC6A-A92BA47861FF}" destId="{4715D0D1-178E-4210-ADE8-F55859BC3864}" srcOrd="4" destOrd="0" presId="urn:microsoft.com/office/officeart/2008/layout/VerticalCurvedList"/>
    <dgm:cxn modelId="{998A61C8-6DD4-4B45-9AB4-8DAADE43AAF5}" type="presParOf" srcId="{4715D0D1-178E-4210-ADE8-F55859BC3864}" destId="{39A7D423-FEE8-45C8-A549-EAAFEFCC1803}" srcOrd="0" destOrd="0" presId="urn:microsoft.com/office/officeart/2008/layout/VerticalCurvedList"/>
    <dgm:cxn modelId="{8BAA0737-6B08-44FC-89ED-BFF786C794DC}" type="presParOf" srcId="{75A9CFBD-8E31-44B3-AC6A-A92BA47861FF}" destId="{02D6C283-B9FD-4A3E-AFEB-98F8E43D2435}" srcOrd="5" destOrd="0" presId="urn:microsoft.com/office/officeart/2008/layout/VerticalCurvedList"/>
    <dgm:cxn modelId="{358F96A1-136F-4EA7-9C5F-8EAF750FC500}" type="presParOf" srcId="{75A9CFBD-8E31-44B3-AC6A-A92BA47861FF}" destId="{B7774782-C0A1-4CF8-A5B9-959F147A0375}" srcOrd="6" destOrd="0" presId="urn:microsoft.com/office/officeart/2008/layout/VerticalCurvedList"/>
    <dgm:cxn modelId="{27CBFC3E-26F3-41D9-8E05-D6BF107BC5EC}" type="presParOf" srcId="{B7774782-C0A1-4CF8-A5B9-959F147A0375}" destId="{01F03DA4-CFC1-498C-999A-426B6025D5B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7DB4ABE-564C-41FF-987D-700A1891FD20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81E9550-D876-4B1A-ADBB-FCF8FFFABA5B}">
      <dgm:prSet phldrT="[Текст]"/>
      <dgm:spPr/>
      <dgm:t>
        <a:bodyPr/>
        <a:lstStyle/>
        <a:p>
          <a:r>
            <a:rPr lang="ru-RU" b="0" i="1" dirty="0" smtClean="0"/>
            <a:t>локальная</a:t>
          </a:r>
          <a:endParaRPr lang="ru-RU" dirty="0"/>
        </a:p>
      </dgm:t>
    </dgm:pt>
    <dgm:pt modelId="{A9C41F76-A681-43FE-ACCC-BA355DED260E}" type="parTrans" cxnId="{E0A241C2-EB99-435B-96E8-4A3F7AB5D3C8}">
      <dgm:prSet/>
      <dgm:spPr/>
      <dgm:t>
        <a:bodyPr/>
        <a:lstStyle/>
        <a:p>
          <a:endParaRPr lang="ru-RU"/>
        </a:p>
      </dgm:t>
    </dgm:pt>
    <dgm:pt modelId="{440D07BA-46B1-4A5B-BAAA-47CBC804B44E}" type="sibTrans" cxnId="{E0A241C2-EB99-435B-96E8-4A3F7AB5D3C8}">
      <dgm:prSet/>
      <dgm:spPr/>
      <dgm:t>
        <a:bodyPr/>
        <a:lstStyle/>
        <a:p>
          <a:endParaRPr lang="ru-RU"/>
        </a:p>
      </dgm:t>
    </dgm:pt>
    <dgm:pt modelId="{E59F6675-6B57-4E4A-9DC3-4F67D4A02C9C}">
      <dgm:prSet phldrT="[Текст]"/>
      <dgm:spPr/>
      <dgm:t>
        <a:bodyPr/>
        <a:lstStyle/>
        <a:p>
          <a:r>
            <a:rPr lang="ru-RU" b="0" i="0" dirty="0" smtClean="0"/>
            <a:t>принадлежащая локальной платёжной системе, как правило, в пределах одного государства</a:t>
          </a:r>
          <a:endParaRPr lang="ru-RU" dirty="0"/>
        </a:p>
      </dgm:t>
    </dgm:pt>
    <dgm:pt modelId="{3D95150F-3184-4D4C-9F5F-ABDEDF86A049}" type="parTrans" cxnId="{B89F6F1A-8173-4AD1-AB63-543133CB38F3}">
      <dgm:prSet/>
      <dgm:spPr/>
      <dgm:t>
        <a:bodyPr/>
        <a:lstStyle/>
        <a:p>
          <a:endParaRPr lang="ru-RU"/>
        </a:p>
      </dgm:t>
    </dgm:pt>
    <dgm:pt modelId="{844B589C-D421-462C-9BBF-12A602EE8567}" type="sibTrans" cxnId="{B89F6F1A-8173-4AD1-AB63-543133CB38F3}">
      <dgm:prSet/>
      <dgm:spPr/>
      <dgm:t>
        <a:bodyPr/>
        <a:lstStyle/>
        <a:p>
          <a:endParaRPr lang="ru-RU"/>
        </a:p>
      </dgm:t>
    </dgm:pt>
    <dgm:pt modelId="{B2C7003B-D387-471B-B860-0FF093757BAD}">
      <dgm:prSet phldrT="[Текст]"/>
      <dgm:spPr/>
      <dgm:t>
        <a:bodyPr/>
        <a:lstStyle/>
        <a:p>
          <a:r>
            <a:rPr lang="ru-RU" b="0" i="1" dirty="0" smtClean="0"/>
            <a:t>Между</a:t>
          </a:r>
        </a:p>
        <a:p>
          <a:r>
            <a:rPr lang="ru-RU" b="0" i="1" dirty="0" smtClean="0"/>
            <a:t>народная</a:t>
          </a:r>
          <a:endParaRPr lang="ru-RU" dirty="0"/>
        </a:p>
      </dgm:t>
    </dgm:pt>
    <dgm:pt modelId="{BCE60634-1B38-4C27-876B-AC8C7A398817}" type="parTrans" cxnId="{635F082E-14E0-4B90-B0EB-C44D80137A87}">
      <dgm:prSet/>
      <dgm:spPr/>
      <dgm:t>
        <a:bodyPr/>
        <a:lstStyle/>
        <a:p>
          <a:endParaRPr lang="ru-RU"/>
        </a:p>
      </dgm:t>
    </dgm:pt>
    <dgm:pt modelId="{9C3F33D7-AC83-45D5-8A93-2B971753D650}" type="sibTrans" cxnId="{635F082E-14E0-4B90-B0EB-C44D80137A87}">
      <dgm:prSet/>
      <dgm:spPr/>
      <dgm:t>
        <a:bodyPr/>
        <a:lstStyle/>
        <a:p>
          <a:endParaRPr lang="ru-RU"/>
        </a:p>
      </dgm:t>
    </dgm:pt>
    <dgm:pt modelId="{259872D5-52E2-4020-880E-0EABF4353A41}">
      <dgm:prSet phldrT="[Текст]"/>
      <dgm:spPr/>
      <dgm:t>
        <a:bodyPr/>
        <a:lstStyle/>
        <a:p>
          <a:r>
            <a:rPr lang="ru-RU" b="0" i="0" dirty="0" smtClean="0"/>
            <a:t>в рамках платёжной системы, объединяющей множество банков-участников по всему миру</a:t>
          </a:r>
          <a:endParaRPr lang="ru-RU" dirty="0"/>
        </a:p>
      </dgm:t>
    </dgm:pt>
    <dgm:pt modelId="{1D803A82-A7BE-4DD3-8C4B-C8195CC5AA6E}" type="parTrans" cxnId="{E9ABDC4C-E8A9-41CF-98D6-9DE56AFB7864}">
      <dgm:prSet/>
      <dgm:spPr/>
      <dgm:t>
        <a:bodyPr/>
        <a:lstStyle/>
        <a:p>
          <a:endParaRPr lang="ru-RU"/>
        </a:p>
      </dgm:t>
    </dgm:pt>
    <dgm:pt modelId="{33A5970D-585A-4B36-8627-E47670555888}" type="sibTrans" cxnId="{E9ABDC4C-E8A9-41CF-98D6-9DE56AFB7864}">
      <dgm:prSet/>
      <dgm:spPr/>
      <dgm:t>
        <a:bodyPr/>
        <a:lstStyle/>
        <a:p>
          <a:endParaRPr lang="ru-RU"/>
        </a:p>
      </dgm:t>
    </dgm:pt>
    <dgm:pt modelId="{C315A766-0574-49F6-9AAB-F4BA5C7BF3C9}">
      <dgm:prSet phldrT="[Текст]"/>
      <dgm:spPr/>
      <dgm:t>
        <a:bodyPr/>
        <a:lstStyle/>
        <a:p>
          <a:r>
            <a:rPr lang="ru-RU" b="0" i="0" dirty="0" err="1" smtClean="0"/>
            <a:t>кобейджинговая</a:t>
          </a:r>
          <a:endParaRPr lang="ru-RU" dirty="0"/>
        </a:p>
      </dgm:t>
    </dgm:pt>
    <dgm:pt modelId="{EA194C68-86D8-44E3-B775-2A373E6637CB}" type="parTrans" cxnId="{6CFEF2BA-5723-4C0B-99FA-A064A9118906}">
      <dgm:prSet/>
      <dgm:spPr/>
      <dgm:t>
        <a:bodyPr/>
        <a:lstStyle/>
        <a:p>
          <a:endParaRPr lang="ru-RU"/>
        </a:p>
      </dgm:t>
    </dgm:pt>
    <dgm:pt modelId="{F4769A7E-7AD9-430D-AB84-7B49133CDB60}" type="sibTrans" cxnId="{6CFEF2BA-5723-4C0B-99FA-A064A9118906}">
      <dgm:prSet/>
      <dgm:spPr/>
      <dgm:t>
        <a:bodyPr/>
        <a:lstStyle/>
        <a:p>
          <a:endParaRPr lang="ru-RU"/>
        </a:p>
      </dgm:t>
    </dgm:pt>
    <dgm:pt modelId="{806166DA-3561-4E24-97D0-10E0DD10512F}">
      <dgm:prSet phldrT="[Текст]"/>
      <dgm:spPr/>
      <dgm:t>
        <a:bodyPr/>
        <a:lstStyle/>
        <a:p>
          <a:r>
            <a:rPr lang="ru-RU" b="0" i="0" dirty="0" smtClean="0"/>
            <a:t>работающие в нескольких платежных системах (обычно в двух)</a:t>
          </a:r>
          <a:endParaRPr lang="ru-RU" dirty="0"/>
        </a:p>
      </dgm:t>
    </dgm:pt>
    <dgm:pt modelId="{082E8520-8E03-48B5-9B24-2C528FAE9688}" type="parTrans" cxnId="{088B08B2-39FD-4B5D-883D-E5FBDCBB1799}">
      <dgm:prSet/>
      <dgm:spPr/>
      <dgm:t>
        <a:bodyPr/>
        <a:lstStyle/>
        <a:p>
          <a:endParaRPr lang="ru-RU"/>
        </a:p>
      </dgm:t>
    </dgm:pt>
    <dgm:pt modelId="{DD27EA5E-918A-452C-9636-1377613EDC3E}" type="sibTrans" cxnId="{088B08B2-39FD-4B5D-883D-E5FBDCBB1799}">
      <dgm:prSet/>
      <dgm:spPr/>
      <dgm:t>
        <a:bodyPr/>
        <a:lstStyle/>
        <a:p>
          <a:endParaRPr lang="ru-RU"/>
        </a:p>
      </dgm:t>
    </dgm:pt>
    <dgm:pt modelId="{DF749384-93B5-48C1-A90C-D2D431DF31E4}" type="pres">
      <dgm:prSet presAssocID="{07DB4ABE-564C-41FF-987D-700A1891FD2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577B5B3-1740-4954-A60B-FDC1CC54BEDB}" type="pres">
      <dgm:prSet presAssocID="{B81E9550-D876-4B1A-ADBB-FCF8FFFABA5B}" presName="composite" presStyleCnt="0"/>
      <dgm:spPr/>
    </dgm:pt>
    <dgm:pt modelId="{D2701C4E-DFB8-4654-A709-511191DFFBB6}" type="pres">
      <dgm:prSet presAssocID="{B81E9550-D876-4B1A-ADBB-FCF8FFFABA5B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9172C0-5E74-4774-B887-326C4E0BFB3F}" type="pres">
      <dgm:prSet presAssocID="{B81E9550-D876-4B1A-ADBB-FCF8FFFABA5B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34FFFF-37C3-480B-A020-9362D7B1E42F}" type="pres">
      <dgm:prSet presAssocID="{440D07BA-46B1-4A5B-BAAA-47CBC804B44E}" presName="sp" presStyleCnt="0"/>
      <dgm:spPr/>
    </dgm:pt>
    <dgm:pt modelId="{D4A022BC-644A-4317-9284-E9BFA3FAB238}" type="pres">
      <dgm:prSet presAssocID="{B2C7003B-D387-471B-B860-0FF093757BAD}" presName="composite" presStyleCnt="0"/>
      <dgm:spPr/>
    </dgm:pt>
    <dgm:pt modelId="{D2249839-1402-4458-918D-DDB75098DFA2}" type="pres">
      <dgm:prSet presAssocID="{B2C7003B-D387-471B-B860-0FF093757BAD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192743-8834-4C5D-87F1-6F759EEF7E3B}" type="pres">
      <dgm:prSet presAssocID="{B2C7003B-D387-471B-B860-0FF093757BAD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091E54-70FB-41E6-BFB7-5AF6EEC2C120}" type="pres">
      <dgm:prSet presAssocID="{9C3F33D7-AC83-45D5-8A93-2B971753D650}" presName="sp" presStyleCnt="0"/>
      <dgm:spPr/>
    </dgm:pt>
    <dgm:pt modelId="{F349F6DD-80EF-4F6D-8AB6-52D62A8DC4CC}" type="pres">
      <dgm:prSet presAssocID="{C315A766-0574-49F6-9AAB-F4BA5C7BF3C9}" presName="composite" presStyleCnt="0"/>
      <dgm:spPr/>
    </dgm:pt>
    <dgm:pt modelId="{EB95603E-A7EA-4C5A-AD89-5ACD642568C7}" type="pres">
      <dgm:prSet presAssocID="{C315A766-0574-49F6-9AAB-F4BA5C7BF3C9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1CCF09-9DF0-4CD8-BA3F-28FA5925D346}" type="pres">
      <dgm:prSet presAssocID="{C315A766-0574-49F6-9AAB-F4BA5C7BF3C9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0A241C2-EB99-435B-96E8-4A3F7AB5D3C8}" srcId="{07DB4ABE-564C-41FF-987D-700A1891FD20}" destId="{B81E9550-D876-4B1A-ADBB-FCF8FFFABA5B}" srcOrd="0" destOrd="0" parTransId="{A9C41F76-A681-43FE-ACCC-BA355DED260E}" sibTransId="{440D07BA-46B1-4A5B-BAAA-47CBC804B44E}"/>
    <dgm:cxn modelId="{647B2A62-E629-487E-A6FE-838F19738C14}" type="presOf" srcId="{B81E9550-D876-4B1A-ADBB-FCF8FFFABA5B}" destId="{D2701C4E-DFB8-4654-A709-511191DFFBB6}" srcOrd="0" destOrd="0" presId="urn:microsoft.com/office/officeart/2005/8/layout/chevron2"/>
    <dgm:cxn modelId="{6728E570-B92F-481F-BE06-88C7ED7F94B1}" type="presOf" srcId="{B2C7003B-D387-471B-B860-0FF093757BAD}" destId="{D2249839-1402-4458-918D-DDB75098DFA2}" srcOrd="0" destOrd="0" presId="urn:microsoft.com/office/officeart/2005/8/layout/chevron2"/>
    <dgm:cxn modelId="{668A6942-4ED2-4EEA-9816-A4FC0F77AD4A}" type="presOf" srcId="{C315A766-0574-49F6-9AAB-F4BA5C7BF3C9}" destId="{EB95603E-A7EA-4C5A-AD89-5ACD642568C7}" srcOrd="0" destOrd="0" presId="urn:microsoft.com/office/officeart/2005/8/layout/chevron2"/>
    <dgm:cxn modelId="{635F082E-14E0-4B90-B0EB-C44D80137A87}" srcId="{07DB4ABE-564C-41FF-987D-700A1891FD20}" destId="{B2C7003B-D387-471B-B860-0FF093757BAD}" srcOrd="1" destOrd="0" parTransId="{BCE60634-1B38-4C27-876B-AC8C7A398817}" sibTransId="{9C3F33D7-AC83-45D5-8A93-2B971753D650}"/>
    <dgm:cxn modelId="{E9ABDC4C-E8A9-41CF-98D6-9DE56AFB7864}" srcId="{B2C7003B-D387-471B-B860-0FF093757BAD}" destId="{259872D5-52E2-4020-880E-0EABF4353A41}" srcOrd="0" destOrd="0" parTransId="{1D803A82-A7BE-4DD3-8C4B-C8195CC5AA6E}" sibTransId="{33A5970D-585A-4B36-8627-E47670555888}"/>
    <dgm:cxn modelId="{3F91EFF6-2588-4C1F-BC42-DFF385ECED25}" type="presOf" srcId="{259872D5-52E2-4020-880E-0EABF4353A41}" destId="{EE192743-8834-4C5D-87F1-6F759EEF7E3B}" srcOrd="0" destOrd="0" presId="urn:microsoft.com/office/officeart/2005/8/layout/chevron2"/>
    <dgm:cxn modelId="{088B08B2-39FD-4B5D-883D-E5FBDCBB1799}" srcId="{C315A766-0574-49F6-9AAB-F4BA5C7BF3C9}" destId="{806166DA-3561-4E24-97D0-10E0DD10512F}" srcOrd="0" destOrd="0" parTransId="{082E8520-8E03-48B5-9B24-2C528FAE9688}" sibTransId="{DD27EA5E-918A-452C-9636-1377613EDC3E}"/>
    <dgm:cxn modelId="{B4F50B5C-EF7F-4B3E-80FC-B6D17880723E}" type="presOf" srcId="{07DB4ABE-564C-41FF-987D-700A1891FD20}" destId="{DF749384-93B5-48C1-A90C-D2D431DF31E4}" srcOrd="0" destOrd="0" presId="urn:microsoft.com/office/officeart/2005/8/layout/chevron2"/>
    <dgm:cxn modelId="{A7B7199B-F3D8-4919-BC08-ED0765D9159C}" type="presOf" srcId="{E59F6675-6B57-4E4A-9DC3-4F67D4A02C9C}" destId="{669172C0-5E74-4774-B887-326C4E0BFB3F}" srcOrd="0" destOrd="0" presId="urn:microsoft.com/office/officeart/2005/8/layout/chevron2"/>
    <dgm:cxn modelId="{B89F6F1A-8173-4AD1-AB63-543133CB38F3}" srcId="{B81E9550-D876-4B1A-ADBB-FCF8FFFABA5B}" destId="{E59F6675-6B57-4E4A-9DC3-4F67D4A02C9C}" srcOrd="0" destOrd="0" parTransId="{3D95150F-3184-4D4C-9F5F-ABDEDF86A049}" sibTransId="{844B589C-D421-462C-9BBF-12A602EE8567}"/>
    <dgm:cxn modelId="{6CFEF2BA-5723-4C0B-99FA-A064A9118906}" srcId="{07DB4ABE-564C-41FF-987D-700A1891FD20}" destId="{C315A766-0574-49F6-9AAB-F4BA5C7BF3C9}" srcOrd="2" destOrd="0" parTransId="{EA194C68-86D8-44E3-B775-2A373E6637CB}" sibTransId="{F4769A7E-7AD9-430D-AB84-7B49133CDB60}"/>
    <dgm:cxn modelId="{3EBE8C96-3AD5-4DB3-879E-6EE206E2F837}" type="presOf" srcId="{806166DA-3561-4E24-97D0-10E0DD10512F}" destId="{4D1CCF09-9DF0-4CD8-BA3F-28FA5925D346}" srcOrd="0" destOrd="0" presId="urn:microsoft.com/office/officeart/2005/8/layout/chevron2"/>
    <dgm:cxn modelId="{1E499DCA-63F9-49BD-955D-5E24950F354E}" type="presParOf" srcId="{DF749384-93B5-48C1-A90C-D2D431DF31E4}" destId="{D577B5B3-1740-4954-A60B-FDC1CC54BEDB}" srcOrd="0" destOrd="0" presId="urn:microsoft.com/office/officeart/2005/8/layout/chevron2"/>
    <dgm:cxn modelId="{43B194D3-D8C9-4C47-9C32-3B7273BF4BAE}" type="presParOf" srcId="{D577B5B3-1740-4954-A60B-FDC1CC54BEDB}" destId="{D2701C4E-DFB8-4654-A709-511191DFFBB6}" srcOrd="0" destOrd="0" presId="urn:microsoft.com/office/officeart/2005/8/layout/chevron2"/>
    <dgm:cxn modelId="{95CF08D1-9755-4337-8C20-3AAA6DF0DF62}" type="presParOf" srcId="{D577B5B3-1740-4954-A60B-FDC1CC54BEDB}" destId="{669172C0-5E74-4774-B887-326C4E0BFB3F}" srcOrd="1" destOrd="0" presId="urn:microsoft.com/office/officeart/2005/8/layout/chevron2"/>
    <dgm:cxn modelId="{536420C3-BE6C-49AC-98FA-3DC3F27462FB}" type="presParOf" srcId="{DF749384-93B5-48C1-A90C-D2D431DF31E4}" destId="{BB34FFFF-37C3-480B-A020-9362D7B1E42F}" srcOrd="1" destOrd="0" presId="urn:microsoft.com/office/officeart/2005/8/layout/chevron2"/>
    <dgm:cxn modelId="{B057F5E8-1AA5-4D6D-9FFA-583F0AE6EFA7}" type="presParOf" srcId="{DF749384-93B5-48C1-A90C-D2D431DF31E4}" destId="{D4A022BC-644A-4317-9284-E9BFA3FAB238}" srcOrd="2" destOrd="0" presId="urn:microsoft.com/office/officeart/2005/8/layout/chevron2"/>
    <dgm:cxn modelId="{7774437C-8D8C-4A57-ACFE-CF0207BD29BA}" type="presParOf" srcId="{D4A022BC-644A-4317-9284-E9BFA3FAB238}" destId="{D2249839-1402-4458-918D-DDB75098DFA2}" srcOrd="0" destOrd="0" presId="urn:microsoft.com/office/officeart/2005/8/layout/chevron2"/>
    <dgm:cxn modelId="{F7300FBB-64F9-410B-BA96-3167CCF8F4BE}" type="presParOf" srcId="{D4A022BC-644A-4317-9284-E9BFA3FAB238}" destId="{EE192743-8834-4C5D-87F1-6F759EEF7E3B}" srcOrd="1" destOrd="0" presId="urn:microsoft.com/office/officeart/2005/8/layout/chevron2"/>
    <dgm:cxn modelId="{205BCA86-C2D6-4DC8-9055-BF40B6F4A0CC}" type="presParOf" srcId="{DF749384-93B5-48C1-A90C-D2D431DF31E4}" destId="{6A091E54-70FB-41E6-BFB7-5AF6EEC2C120}" srcOrd="3" destOrd="0" presId="urn:microsoft.com/office/officeart/2005/8/layout/chevron2"/>
    <dgm:cxn modelId="{7473D166-448A-44D9-9020-7D8D6DFF764B}" type="presParOf" srcId="{DF749384-93B5-48C1-A90C-D2D431DF31E4}" destId="{F349F6DD-80EF-4F6D-8AB6-52D62A8DC4CC}" srcOrd="4" destOrd="0" presId="urn:microsoft.com/office/officeart/2005/8/layout/chevron2"/>
    <dgm:cxn modelId="{2DC74678-0DA6-4DEF-8A7A-4CDB57469133}" type="presParOf" srcId="{F349F6DD-80EF-4F6D-8AB6-52D62A8DC4CC}" destId="{EB95603E-A7EA-4C5A-AD89-5ACD642568C7}" srcOrd="0" destOrd="0" presId="urn:microsoft.com/office/officeart/2005/8/layout/chevron2"/>
    <dgm:cxn modelId="{F7923EE5-1398-4EDC-BA02-3CA47C24526F}" type="presParOf" srcId="{F349F6DD-80EF-4F6D-8AB6-52D62A8DC4CC}" destId="{4D1CCF09-9DF0-4CD8-BA3F-28FA5925D34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2EC1AC2-C807-4759-AB38-80964A4CE88B}" type="doc">
      <dgm:prSet loTypeId="urn:microsoft.com/office/officeart/2005/8/layout/cycle3" loCatId="cycle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8802402-3C95-454F-8082-435AE2B93305}">
      <dgm:prSet phldrT="[Текст]"/>
      <dgm:spPr/>
      <dgm:t>
        <a:bodyPr/>
        <a:lstStyle/>
        <a:p>
          <a:r>
            <a:rPr lang="ru-RU" dirty="0" smtClean="0"/>
            <a:t>Сохранение карты в системе </a:t>
          </a:r>
          <a:endParaRPr lang="ru-RU" dirty="0"/>
        </a:p>
      </dgm:t>
    </dgm:pt>
    <dgm:pt modelId="{982F3DDB-F259-492A-B687-829863D1A502}" type="parTrans" cxnId="{3D8F4BC5-01C4-4EC7-AB18-E5787CF99C3A}">
      <dgm:prSet/>
      <dgm:spPr/>
      <dgm:t>
        <a:bodyPr/>
        <a:lstStyle/>
        <a:p>
          <a:endParaRPr lang="ru-RU"/>
        </a:p>
      </dgm:t>
    </dgm:pt>
    <dgm:pt modelId="{40CC7618-857E-46C7-9A16-6971429C9A2D}" type="sibTrans" cxnId="{3D8F4BC5-01C4-4EC7-AB18-E5787CF99C3A}">
      <dgm:prSet/>
      <dgm:spPr/>
      <dgm:t>
        <a:bodyPr/>
        <a:lstStyle/>
        <a:p>
          <a:endParaRPr lang="ru-RU"/>
        </a:p>
      </dgm:t>
    </dgm:pt>
    <dgm:pt modelId="{82965D0F-BBF2-4384-9F3C-90EF2A327DA2}">
      <dgm:prSet phldrT="[Текст]"/>
      <dgm:spPr/>
      <dgm:t>
        <a:bodyPr/>
        <a:lstStyle/>
        <a:p>
          <a:r>
            <a:rPr lang="ru-RU" b="0" i="0" dirty="0" err="1" smtClean="0"/>
            <a:t>Холдирование</a:t>
          </a:r>
          <a:endParaRPr lang="ru-RU" dirty="0"/>
        </a:p>
      </dgm:t>
    </dgm:pt>
    <dgm:pt modelId="{4DBBA859-07ED-446A-B753-62E0C35CB564}" type="parTrans" cxnId="{460C1855-3945-44C4-AC45-5176ADFC81AB}">
      <dgm:prSet/>
      <dgm:spPr/>
      <dgm:t>
        <a:bodyPr/>
        <a:lstStyle/>
        <a:p>
          <a:endParaRPr lang="ru-RU"/>
        </a:p>
      </dgm:t>
    </dgm:pt>
    <dgm:pt modelId="{649F6BE6-1CE6-4DA0-B486-2ACDFF355A6C}" type="sibTrans" cxnId="{460C1855-3945-44C4-AC45-5176ADFC81AB}">
      <dgm:prSet/>
      <dgm:spPr/>
      <dgm:t>
        <a:bodyPr/>
        <a:lstStyle/>
        <a:p>
          <a:endParaRPr lang="ru-RU"/>
        </a:p>
      </dgm:t>
    </dgm:pt>
    <dgm:pt modelId="{C1150DD0-2EBD-4ACD-BB5C-AE652AB0324C}">
      <dgm:prSet phldrT="[Текст]"/>
      <dgm:spPr/>
      <dgm:t>
        <a:bodyPr/>
        <a:lstStyle/>
        <a:p>
          <a:r>
            <a:rPr lang="ru-RU" b="0" i="0" dirty="0" smtClean="0"/>
            <a:t>Рекуррентные платежи</a:t>
          </a:r>
          <a:endParaRPr lang="ru-RU" dirty="0"/>
        </a:p>
      </dgm:t>
    </dgm:pt>
    <dgm:pt modelId="{979D1109-E186-4D2A-849D-3B67749A0C3C}" type="parTrans" cxnId="{40A0CABA-E402-49D2-A135-6239EF701175}">
      <dgm:prSet/>
      <dgm:spPr/>
      <dgm:t>
        <a:bodyPr/>
        <a:lstStyle/>
        <a:p>
          <a:endParaRPr lang="ru-RU"/>
        </a:p>
      </dgm:t>
    </dgm:pt>
    <dgm:pt modelId="{C0B50DBE-D986-4004-8F9E-A98773FD2712}" type="sibTrans" cxnId="{40A0CABA-E402-49D2-A135-6239EF701175}">
      <dgm:prSet/>
      <dgm:spPr/>
      <dgm:t>
        <a:bodyPr/>
        <a:lstStyle/>
        <a:p>
          <a:endParaRPr lang="ru-RU"/>
        </a:p>
      </dgm:t>
    </dgm:pt>
    <dgm:pt modelId="{9A6A812F-A086-4DBD-B2EC-2B84AECF1938}">
      <dgm:prSet phldrT="[Текст]"/>
      <dgm:spPr/>
      <dgm:t>
        <a:bodyPr/>
        <a:lstStyle/>
        <a:p>
          <a:r>
            <a:rPr lang="ru-RU" b="0" i="0" dirty="0" smtClean="0"/>
            <a:t>Длинная запись</a:t>
          </a:r>
          <a:endParaRPr lang="ru-RU" dirty="0"/>
        </a:p>
      </dgm:t>
    </dgm:pt>
    <dgm:pt modelId="{9A418285-290D-444F-84FB-8D4C3553C417}" type="parTrans" cxnId="{53AAE2C1-0083-4EAD-A669-DFF0890F8DD9}">
      <dgm:prSet/>
      <dgm:spPr/>
      <dgm:t>
        <a:bodyPr/>
        <a:lstStyle/>
        <a:p>
          <a:endParaRPr lang="ru-RU"/>
        </a:p>
      </dgm:t>
    </dgm:pt>
    <dgm:pt modelId="{FD98F377-1CDA-4DC7-807F-7D3965EA94D5}" type="sibTrans" cxnId="{53AAE2C1-0083-4EAD-A669-DFF0890F8DD9}">
      <dgm:prSet/>
      <dgm:spPr/>
      <dgm:t>
        <a:bodyPr/>
        <a:lstStyle/>
        <a:p>
          <a:endParaRPr lang="ru-RU"/>
        </a:p>
      </dgm:t>
    </dgm:pt>
    <dgm:pt modelId="{F2EDA3BF-B3A1-489D-BF1C-A875C1156FAE}">
      <dgm:prSet phldrT="[Текст]"/>
      <dgm:spPr/>
      <dgm:t>
        <a:bodyPr/>
        <a:lstStyle/>
        <a:p>
          <a:r>
            <a:rPr lang="ru-RU" b="0" i="0" dirty="0" err="1" smtClean="0"/>
            <a:t>Инвойсинг</a:t>
          </a:r>
          <a:endParaRPr lang="ru-RU" dirty="0"/>
        </a:p>
      </dgm:t>
    </dgm:pt>
    <dgm:pt modelId="{B4324D53-CB5C-4547-813F-D8217CF9F520}" type="parTrans" cxnId="{15E0DA38-2863-4AB0-8DE4-D25D862DFC7D}">
      <dgm:prSet/>
      <dgm:spPr/>
      <dgm:t>
        <a:bodyPr/>
        <a:lstStyle/>
        <a:p>
          <a:endParaRPr lang="ru-RU"/>
        </a:p>
      </dgm:t>
    </dgm:pt>
    <dgm:pt modelId="{9D9C41E7-2A06-467D-9C6C-4E259F1BE92E}" type="sibTrans" cxnId="{15E0DA38-2863-4AB0-8DE4-D25D862DFC7D}">
      <dgm:prSet/>
      <dgm:spPr/>
      <dgm:t>
        <a:bodyPr/>
        <a:lstStyle/>
        <a:p>
          <a:endParaRPr lang="ru-RU"/>
        </a:p>
      </dgm:t>
    </dgm:pt>
    <dgm:pt modelId="{FCB74975-0CAB-4AB6-AF85-7A18B460E1F9}" type="pres">
      <dgm:prSet presAssocID="{32EC1AC2-C807-4759-AB38-80964A4CE88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5FDF451-B389-4C47-996A-E851C9803AAC}" type="pres">
      <dgm:prSet presAssocID="{32EC1AC2-C807-4759-AB38-80964A4CE88B}" presName="cycle" presStyleCnt="0"/>
      <dgm:spPr/>
    </dgm:pt>
    <dgm:pt modelId="{FECC6049-B357-46F9-8AAC-5F4870BDB856}" type="pres">
      <dgm:prSet presAssocID="{B8802402-3C95-454F-8082-435AE2B93305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CDB811-16A0-4D1C-82D7-AE129F562E27}" type="pres">
      <dgm:prSet presAssocID="{40CC7618-857E-46C7-9A16-6971429C9A2D}" presName="sibTransFirstNode" presStyleLbl="bgShp" presStyleIdx="0" presStyleCnt="1"/>
      <dgm:spPr/>
      <dgm:t>
        <a:bodyPr/>
        <a:lstStyle/>
        <a:p>
          <a:endParaRPr lang="ru-RU"/>
        </a:p>
      </dgm:t>
    </dgm:pt>
    <dgm:pt modelId="{97B3DE5B-8F00-4F62-8B81-3F03FFE74A89}" type="pres">
      <dgm:prSet presAssocID="{82965D0F-BBF2-4384-9F3C-90EF2A327DA2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554EFE-6242-4FDA-935F-0BB512FC0856}" type="pres">
      <dgm:prSet presAssocID="{C1150DD0-2EBD-4ACD-BB5C-AE652AB0324C}" presName="nodeFollowingNodes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0306F5-FB5A-45C2-8536-B45F2962A706}" type="pres">
      <dgm:prSet presAssocID="{9A6A812F-A086-4DBD-B2EC-2B84AECF1938}" presName="nodeFollowingNodes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416806-7711-42F5-8C60-52A93FC23AD7}" type="pres">
      <dgm:prSet presAssocID="{F2EDA3BF-B3A1-489D-BF1C-A875C1156FAE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BA20FE1-0A5A-4384-B9DD-425C6FFD86BA}" type="presOf" srcId="{B8802402-3C95-454F-8082-435AE2B93305}" destId="{FECC6049-B357-46F9-8AAC-5F4870BDB856}" srcOrd="0" destOrd="0" presId="urn:microsoft.com/office/officeart/2005/8/layout/cycle3"/>
    <dgm:cxn modelId="{E89DF0B8-EA15-4A37-85CD-227E66E0C49C}" type="presOf" srcId="{C1150DD0-2EBD-4ACD-BB5C-AE652AB0324C}" destId="{AD554EFE-6242-4FDA-935F-0BB512FC0856}" srcOrd="0" destOrd="0" presId="urn:microsoft.com/office/officeart/2005/8/layout/cycle3"/>
    <dgm:cxn modelId="{15E0DA38-2863-4AB0-8DE4-D25D862DFC7D}" srcId="{32EC1AC2-C807-4759-AB38-80964A4CE88B}" destId="{F2EDA3BF-B3A1-489D-BF1C-A875C1156FAE}" srcOrd="4" destOrd="0" parTransId="{B4324D53-CB5C-4547-813F-D8217CF9F520}" sibTransId="{9D9C41E7-2A06-467D-9C6C-4E259F1BE92E}"/>
    <dgm:cxn modelId="{40A0CABA-E402-49D2-A135-6239EF701175}" srcId="{32EC1AC2-C807-4759-AB38-80964A4CE88B}" destId="{C1150DD0-2EBD-4ACD-BB5C-AE652AB0324C}" srcOrd="2" destOrd="0" parTransId="{979D1109-E186-4D2A-849D-3B67749A0C3C}" sibTransId="{C0B50DBE-D986-4004-8F9E-A98773FD2712}"/>
    <dgm:cxn modelId="{104B441D-AF73-467F-BDE9-B9DD4FDE1F42}" type="presOf" srcId="{32EC1AC2-C807-4759-AB38-80964A4CE88B}" destId="{FCB74975-0CAB-4AB6-AF85-7A18B460E1F9}" srcOrd="0" destOrd="0" presId="urn:microsoft.com/office/officeart/2005/8/layout/cycle3"/>
    <dgm:cxn modelId="{D38867FD-C6A9-4449-8CE5-33CB613A8BDB}" type="presOf" srcId="{40CC7618-857E-46C7-9A16-6971429C9A2D}" destId="{3ECDB811-16A0-4D1C-82D7-AE129F562E27}" srcOrd="0" destOrd="0" presId="urn:microsoft.com/office/officeart/2005/8/layout/cycle3"/>
    <dgm:cxn modelId="{CBB3DBC3-20BF-484F-A338-2AD99A12FA46}" type="presOf" srcId="{9A6A812F-A086-4DBD-B2EC-2B84AECF1938}" destId="{990306F5-FB5A-45C2-8536-B45F2962A706}" srcOrd="0" destOrd="0" presId="urn:microsoft.com/office/officeart/2005/8/layout/cycle3"/>
    <dgm:cxn modelId="{972E1E62-B770-4190-819E-0D78D2A6820C}" type="presOf" srcId="{82965D0F-BBF2-4384-9F3C-90EF2A327DA2}" destId="{97B3DE5B-8F00-4F62-8B81-3F03FFE74A89}" srcOrd="0" destOrd="0" presId="urn:microsoft.com/office/officeart/2005/8/layout/cycle3"/>
    <dgm:cxn modelId="{30DA5C87-243F-45D8-BD73-FED8FF9F0B2D}" type="presOf" srcId="{F2EDA3BF-B3A1-489D-BF1C-A875C1156FAE}" destId="{36416806-7711-42F5-8C60-52A93FC23AD7}" srcOrd="0" destOrd="0" presId="urn:microsoft.com/office/officeart/2005/8/layout/cycle3"/>
    <dgm:cxn modelId="{460C1855-3945-44C4-AC45-5176ADFC81AB}" srcId="{32EC1AC2-C807-4759-AB38-80964A4CE88B}" destId="{82965D0F-BBF2-4384-9F3C-90EF2A327DA2}" srcOrd="1" destOrd="0" parTransId="{4DBBA859-07ED-446A-B753-62E0C35CB564}" sibTransId="{649F6BE6-1CE6-4DA0-B486-2ACDFF355A6C}"/>
    <dgm:cxn modelId="{53AAE2C1-0083-4EAD-A669-DFF0890F8DD9}" srcId="{32EC1AC2-C807-4759-AB38-80964A4CE88B}" destId="{9A6A812F-A086-4DBD-B2EC-2B84AECF1938}" srcOrd="3" destOrd="0" parTransId="{9A418285-290D-444F-84FB-8D4C3553C417}" sibTransId="{FD98F377-1CDA-4DC7-807F-7D3965EA94D5}"/>
    <dgm:cxn modelId="{3D8F4BC5-01C4-4EC7-AB18-E5787CF99C3A}" srcId="{32EC1AC2-C807-4759-AB38-80964A4CE88B}" destId="{B8802402-3C95-454F-8082-435AE2B93305}" srcOrd="0" destOrd="0" parTransId="{982F3DDB-F259-492A-B687-829863D1A502}" sibTransId="{40CC7618-857E-46C7-9A16-6971429C9A2D}"/>
    <dgm:cxn modelId="{523BE891-A2FF-48FB-BCD2-BF152BE40503}" type="presParOf" srcId="{FCB74975-0CAB-4AB6-AF85-7A18B460E1F9}" destId="{45FDF451-B389-4C47-996A-E851C9803AAC}" srcOrd="0" destOrd="0" presId="urn:microsoft.com/office/officeart/2005/8/layout/cycle3"/>
    <dgm:cxn modelId="{121D9A41-BDD8-4AEF-A7AC-92A086A1DDBF}" type="presParOf" srcId="{45FDF451-B389-4C47-996A-E851C9803AAC}" destId="{FECC6049-B357-46F9-8AAC-5F4870BDB856}" srcOrd="0" destOrd="0" presId="urn:microsoft.com/office/officeart/2005/8/layout/cycle3"/>
    <dgm:cxn modelId="{B64DFD77-CBCE-47B6-9801-EA62357265A1}" type="presParOf" srcId="{45FDF451-B389-4C47-996A-E851C9803AAC}" destId="{3ECDB811-16A0-4D1C-82D7-AE129F562E27}" srcOrd="1" destOrd="0" presId="urn:microsoft.com/office/officeart/2005/8/layout/cycle3"/>
    <dgm:cxn modelId="{B3030C46-8596-4FDF-8574-584DFB89A4C6}" type="presParOf" srcId="{45FDF451-B389-4C47-996A-E851C9803AAC}" destId="{97B3DE5B-8F00-4F62-8B81-3F03FFE74A89}" srcOrd="2" destOrd="0" presId="urn:microsoft.com/office/officeart/2005/8/layout/cycle3"/>
    <dgm:cxn modelId="{6D640ACE-DE44-41E3-8615-4A7947A766F0}" type="presParOf" srcId="{45FDF451-B389-4C47-996A-E851C9803AAC}" destId="{AD554EFE-6242-4FDA-935F-0BB512FC0856}" srcOrd="3" destOrd="0" presId="urn:microsoft.com/office/officeart/2005/8/layout/cycle3"/>
    <dgm:cxn modelId="{57851FF1-64FE-4805-8C41-507A6F152F9B}" type="presParOf" srcId="{45FDF451-B389-4C47-996A-E851C9803AAC}" destId="{990306F5-FB5A-45C2-8536-B45F2962A706}" srcOrd="4" destOrd="0" presId="urn:microsoft.com/office/officeart/2005/8/layout/cycle3"/>
    <dgm:cxn modelId="{E78D05E0-3D55-4A03-BDA7-F7B6066A2956}" type="presParOf" srcId="{45FDF451-B389-4C47-996A-E851C9803AAC}" destId="{36416806-7711-42F5-8C60-52A93FC23AD7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20B48ED-6B14-47C7-8973-0BFAE8ED9EB2}" type="doc">
      <dgm:prSet loTypeId="urn:microsoft.com/office/officeart/2005/8/layout/vList6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D5C337D-01C5-49F1-9D99-840E0CDE2280}">
      <dgm:prSet phldrT="[Текст]"/>
      <dgm:spPr/>
      <dgm:t>
        <a:bodyPr/>
        <a:lstStyle/>
        <a:p>
          <a:r>
            <a:rPr lang="ru-RU" dirty="0" err="1" smtClean="0"/>
            <a:t>Texakabank</a:t>
          </a:r>
          <a:r>
            <a:rPr lang="ru-RU" dirty="0" smtClean="0"/>
            <a:t> (нынешний ДБ АО «Сбербанк России»)</a:t>
          </a:r>
          <a:endParaRPr lang="ru-RU" dirty="0"/>
        </a:p>
      </dgm:t>
    </dgm:pt>
    <dgm:pt modelId="{CE2D3540-048F-445A-BC04-6096CE856EEC}" type="parTrans" cxnId="{C536168E-A207-491D-AF72-F2BF65690BCB}">
      <dgm:prSet/>
      <dgm:spPr/>
      <dgm:t>
        <a:bodyPr/>
        <a:lstStyle/>
        <a:p>
          <a:endParaRPr lang="ru-RU"/>
        </a:p>
      </dgm:t>
    </dgm:pt>
    <dgm:pt modelId="{E5CD3BF1-CCC3-4A30-99FA-FE153FA570E7}" type="sibTrans" cxnId="{C536168E-A207-491D-AF72-F2BF65690BCB}">
      <dgm:prSet/>
      <dgm:spPr/>
      <dgm:t>
        <a:bodyPr/>
        <a:lstStyle/>
        <a:p>
          <a:endParaRPr lang="ru-RU"/>
        </a:p>
      </dgm:t>
    </dgm:pt>
    <dgm:pt modelId="{C65C972A-3BEA-4178-8608-76ABC67F7768}">
      <dgm:prSet phldrT="[Текст]"/>
      <dgm:spPr/>
      <dgm:t>
        <a:bodyPr/>
        <a:lstStyle/>
        <a:p>
          <a:r>
            <a:rPr lang="ru-RU" dirty="0" smtClean="0"/>
            <a:t>Первым на рынок электронного банкинга в РК вышел </a:t>
          </a:r>
          <a:r>
            <a:rPr lang="ru-RU" dirty="0" err="1" smtClean="0"/>
            <a:t>Texakabank</a:t>
          </a:r>
          <a:r>
            <a:rPr lang="ru-RU" dirty="0" smtClean="0"/>
            <a:t> (нынешний ДБ АО «Сбербанк России») со своим продуктом </a:t>
          </a:r>
          <a:r>
            <a:rPr lang="ru-RU" dirty="0" err="1" smtClean="0"/>
            <a:t>Internet</a:t>
          </a:r>
          <a:r>
            <a:rPr lang="ru-RU" dirty="0" smtClean="0"/>
            <a:t> </a:t>
          </a:r>
          <a:r>
            <a:rPr lang="ru-RU" dirty="0" err="1" smtClean="0"/>
            <a:t>Office</a:t>
          </a:r>
          <a:r>
            <a:rPr lang="ru-RU" dirty="0" smtClean="0"/>
            <a:t>. </a:t>
          </a:r>
          <a:endParaRPr lang="ru-RU" dirty="0"/>
        </a:p>
      </dgm:t>
    </dgm:pt>
    <dgm:pt modelId="{E9237E50-924A-46DD-A4FF-353E46E20FB0}" type="parTrans" cxnId="{C63C91BC-AC4A-4C75-8FAC-7EF5EE50ED16}">
      <dgm:prSet/>
      <dgm:spPr/>
      <dgm:t>
        <a:bodyPr/>
        <a:lstStyle/>
        <a:p>
          <a:endParaRPr lang="ru-RU"/>
        </a:p>
      </dgm:t>
    </dgm:pt>
    <dgm:pt modelId="{C78EEA82-BB3D-407D-B6FE-02E4E3161619}" type="sibTrans" cxnId="{C63C91BC-AC4A-4C75-8FAC-7EF5EE50ED16}">
      <dgm:prSet/>
      <dgm:spPr/>
      <dgm:t>
        <a:bodyPr/>
        <a:lstStyle/>
        <a:p>
          <a:endParaRPr lang="ru-RU"/>
        </a:p>
      </dgm:t>
    </dgm:pt>
    <dgm:pt modelId="{497A650F-9CD0-4601-BEA6-E2F4DEA46645}">
      <dgm:prSet phldrT="[Текст]"/>
      <dgm:spPr/>
      <dgm:t>
        <a:bodyPr/>
        <a:lstStyle/>
        <a:p>
          <a:r>
            <a:rPr lang="ru-RU" dirty="0" smtClean="0"/>
            <a:t>Homebank.kz от </a:t>
          </a:r>
          <a:r>
            <a:rPr lang="ru-RU" dirty="0" err="1" smtClean="0"/>
            <a:t>Казкоммерцбанка</a:t>
          </a:r>
          <a:r>
            <a:rPr lang="ru-RU" dirty="0" smtClean="0"/>
            <a:t>. </a:t>
          </a:r>
          <a:endParaRPr lang="ru-RU" dirty="0"/>
        </a:p>
      </dgm:t>
    </dgm:pt>
    <dgm:pt modelId="{9760D3E8-3B80-4C80-B234-BE9412735D1A}" type="parTrans" cxnId="{214F37D1-6194-47D8-91EE-8FA14773852C}">
      <dgm:prSet/>
      <dgm:spPr/>
      <dgm:t>
        <a:bodyPr/>
        <a:lstStyle/>
        <a:p>
          <a:endParaRPr lang="ru-RU"/>
        </a:p>
      </dgm:t>
    </dgm:pt>
    <dgm:pt modelId="{94D3C03E-5B29-4B57-B842-7890D51F8123}" type="sibTrans" cxnId="{214F37D1-6194-47D8-91EE-8FA14773852C}">
      <dgm:prSet/>
      <dgm:spPr/>
      <dgm:t>
        <a:bodyPr/>
        <a:lstStyle/>
        <a:p>
          <a:endParaRPr lang="ru-RU"/>
        </a:p>
      </dgm:t>
    </dgm:pt>
    <dgm:pt modelId="{EDEEEA79-16D3-456E-8F0A-5A4E5B9142E6}">
      <dgm:prSet phldrT="[Текст]"/>
      <dgm:spPr/>
      <dgm:t>
        <a:bodyPr/>
        <a:lstStyle/>
        <a:p>
          <a:r>
            <a:rPr lang="ru-RU" dirty="0" smtClean="0"/>
            <a:t>Вторым был интернет-банкинг от Народного банка Казахстана и Homebank.kz от </a:t>
          </a:r>
          <a:r>
            <a:rPr lang="ru-RU" dirty="0" err="1" smtClean="0"/>
            <a:t>Казкоммерцбанка</a:t>
          </a:r>
          <a:r>
            <a:rPr lang="ru-RU" dirty="0" smtClean="0"/>
            <a:t>. </a:t>
          </a:r>
          <a:endParaRPr lang="ru-RU" dirty="0"/>
        </a:p>
      </dgm:t>
    </dgm:pt>
    <dgm:pt modelId="{0EFE86A0-137A-46BC-B85D-36D0D1431722}" type="parTrans" cxnId="{9D27056E-3AFA-47BC-B4FB-B5404CF48A7A}">
      <dgm:prSet/>
      <dgm:spPr/>
      <dgm:t>
        <a:bodyPr/>
        <a:lstStyle/>
        <a:p>
          <a:endParaRPr lang="ru-RU"/>
        </a:p>
      </dgm:t>
    </dgm:pt>
    <dgm:pt modelId="{1AB98875-1AAD-4BA7-A7E1-2AE0007BF835}" type="sibTrans" cxnId="{9D27056E-3AFA-47BC-B4FB-B5404CF48A7A}">
      <dgm:prSet/>
      <dgm:spPr/>
      <dgm:t>
        <a:bodyPr/>
        <a:lstStyle/>
        <a:p>
          <a:endParaRPr lang="ru-RU"/>
        </a:p>
      </dgm:t>
    </dgm:pt>
    <dgm:pt modelId="{6AB073AD-7E91-47D8-9746-82FBFAB035AC}" type="pres">
      <dgm:prSet presAssocID="{520B48ED-6B14-47C7-8973-0BFAE8ED9EB2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CD96B350-99F6-4B96-8765-97AA47C05660}" type="pres">
      <dgm:prSet presAssocID="{8D5C337D-01C5-49F1-9D99-840E0CDE2280}" presName="linNode" presStyleCnt="0"/>
      <dgm:spPr/>
    </dgm:pt>
    <dgm:pt modelId="{63D5217E-46C6-49A8-9FEB-0BFF7546150D}" type="pres">
      <dgm:prSet presAssocID="{8D5C337D-01C5-49F1-9D99-840E0CDE2280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983121-2179-4B9E-ADE1-E720C44C61B9}" type="pres">
      <dgm:prSet presAssocID="{8D5C337D-01C5-49F1-9D99-840E0CDE2280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AD15FC-59F1-4670-AE5E-BAF12681A8D7}" type="pres">
      <dgm:prSet presAssocID="{E5CD3BF1-CCC3-4A30-99FA-FE153FA570E7}" presName="spacing" presStyleCnt="0"/>
      <dgm:spPr/>
    </dgm:pt>
    <dgm:pt modelId="{698D7BA4-9808-4386-A1FC-D97C5CFAE5A7}" type="pres">
      <dgm:prSet presAssocID="{497A650F-9CD0-4601-BEA6-E2F4DEA46645}" presName="linNode" presStyleCnt="0"/>
      <dgm:spPr/>
    </dgm:pt>
    <dgm:pt modelId="{FE3D7C2F-EEBB-478B-B057-5BAAD4C595A9}" type="pres">
      <dgm:prSet presAssocID="{497A650F-9CD0-4601-BEA6-E2F4DEA46645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B46E1D-3ABD-494E-B207-E601FD269F1E}" type="pres">
      <dgm:prSet presAssocID="{497A650F-9CD0-4601-BEA6-E2F4DEA46645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63C91BC-AC4A-4C75-8FAC-7EF5EE50ED16}" srcId="{8D5C337D-01C5-49F1-9D99-840E0CDE2280}" destId="{C65C972A-3BEA-4178-8608-76ABC67F7768}" srcOrd="0" destOrd="0" parTransId="{E9237E50-924A-46DD-A4FF-353E46E20FB0}" sibTransId="{C78EEA82-BB3D-407D-B6FE-02E4E3161619}"/>
    <dgm:cxn modelId="{9D27056E-3AFA-47BC-B4FB-B5404CF48A7A}" srcId="{497A650F-9CD0-4601-BEA6-E2F4DEA46645}" destId="{EDEEEA79-16D3-456E-8F0A-5A4E5B9142E6}" srcOrd="0" destOrd="0" parTransId="{0EFE86A0-137A-46BC-B85D-36D0D1431722}" sibTransId="{1AB98875-1AAD-4BA7-A7E1-2AE0007BF835}"/>
    <dgm:cxn modelId="{AD409625-E43F-4AD0-99E2-17457C42A8DE}" type="presOf" srcId="{497A650F-9CD0-4601-BEA6-E2F4DEA46645}" destId="{FE3D7C2F-EEBB-478B-B057-5BAAD4C595A9}" srcOrd="0" destOrd="0" presId="urn:microsoft.com/office/officeart/2005/8/layout/vList6"/>
    <dgm:cxn modelId="{11CF841A-4B06-4732-A798-37254B2C1477}" type="presOf" srcId="{8D5C337D-01C5-49F1-9D99-840E0CDE2280}" destId="{63D5217E-46C6-49A8-9FEB-0BFF7546150D}" srcOrd="0" destOrd="0" presId="urn:microsoft.com/office/officeart/2005/8/layout/vList6"/>
    <dgm:cxn modelId="{C536168E-A207-491D-AF72-F2BF65690BCB}" srcId="{520B48ED-6B14-47C7-8973-0BFAE8ED9EB2}" destId="{8D5C337D-01C5-49F1-9D99-840E0CDE2280}" srcOrd="0" destOrd="0" parTransId="{CE2D3540-048F-445A-BC04-6096CE856EEC}" sibTransId="{E5CD3BF1-CCC3-4A30-99FA-FE153FA570E7}"/>
    <dgm:cxn modelId="{4B449F79-5BF2-43E3-B230-6D80F48C33EB}" type="presOf" srcId="{EDEEEA79-16D3-456E-8F0A-5A4E5B9142E6}" destId="{FFB46E1D-3ABD-494E-B207-E601FD269F1E}" srcOrd="0" destOrd="0" presId="urn:microsoft.com/office/officeart/2005/8/layout/vList6"/>
    <dgm:cxn modelId="{BA6FB3E0-7BF6-4236-97DA-C690ED37EEF8}" type="presOf" srcId="{C65C972A-3BEA-4178-8608-76ABC67F7768}" destId="{58983121-2179-4B9E-ADE1-E720C44C61B9}" srcOrd="0" destOrd="0" presId="urn:microsoft.com/office/officeart/2005/8/layout/vList6"/>
    <dgm:cxn modelId="{214F37D1-6194-47D8-91EE-8FA14773852C}" srcId="{520B48ED-6B14-47C7-8973-0BFAE8ED9EB2}" destId="{497A650F-9CD0-4601-BEA6-E2F4DEA46645}" srcOrd="1" destOrd="0" parTransId="{9760D3E8-3B80-4C80-B234-BE9412735D1A}" sibTransId="{94D3C03E-5B29-4B57-B842-7890D51F8123}"/>
    <dgm:cxn modelId="{CF6D4255-424B-4853-99A2-DCBB70625A5A}" type="presOf" srcId="{520B48ED-6B14-47C7-8973-0BFAE8ED9EB2}" destId="{6AB073AD-7E91-47D8-9746-82FBFAB035AC}" srcOrd="0" destOrd="0" presId="urn:microsoft.com/office/officeart/2005/8/layout/vList6"/>
    <dgm:cxn modelId="{8E8FF791-E024-4691-BB2D-EB7440F75847}" type="presParOf" srcId="{6AB073AD-7E91-47D8-9746-82FBFAB035AC}" destId="{CD96B350-99F6-4B96-8765-97AA47C05660}" srcOrd="0" destOrd="0" presId="urn:microsoft.com/office/officeart/2005/8/layout/vList6"/>
    <dgm:cxn modelId="{087BECFC-EB60-42BD-B88F-D83098144307}" type="presParOf" srcId="{CD96B350-99F6-4B96-8765-97AA47C05660}" destId="{63D5217E-46C6-49A8-9FEB-0BFF7546150D}" srcOrd="0" destOrd="0" presId="urn:microsoft.com/office/officeart/2005/8/layout/vList6"/>
    <dgm:cxn modelId="{687682BA-0E6C-487F-999E-6A103FED62DF}" type="presParOf" srcId="{CD96B350-99F6-4B96-8765-97AA47C05660}" destId="{58983121-2179-4B9E-ADE1-E720C44C61B9}" srcOrd="1" destOrd="0" presId="urn:microsoft.com/office/officeart/2005/8/layout/vList6"/>
    <dgm:cxn modelId="{17113DF7-EE6E-4139-B22B-EE47BEC11C94}" type="presParOf" srcId="{6AB073AD-7E91-47D8-9746-82FBFAB035AC}" destId="{ACAD15FC-59F1-4670-AE5E-BAF12681A8D7}" srcOrd="1" destOrd="0" presId="urn:microsoft.com/office/officeart/2005/8/layout/vList6"/>
    <dgm:cxn modelId="{30D7C309-6AFE-490B-ABD8-5F1F93E84F66}" type="presParOf" srcId="{6AB073AD-7E91-47D8-9746-82FBFAB035AC}" destId="{698D7BA4-9808-4386-A1FC-D97C5CFAE5A7}" srcOrd="2" destOrd="0" presId="urn:microsoft.com/office/officeart/2005/8/layout/vList6"/>
    <dgm:cxn modelId="{30E4EDA4-A8CE-4A1E-88EE-CEA3BE2A849B}" type="presParOf" srcId="{698D7BA4-9808-4386-A1FC-D97C5CFAE5A7}" destId="{FE3D7C2F-EEBB-478B-B057-5BAAD4C595A9}" srcOrd="0" destOrd="0" presId="urn:microsoft.com/office/officeart/2005/8/layout/vList6"/>
    <dgm:cxn modelId="{B115D713-B669-4279-B516-23E0D5D64034}" type="presParOf" srcId="{698D7BA4-9808-4386-A1FC-D97C5CFAE5A7}" destId="{FFB46E1D-3ABD-494E-B207-E601FD269F1E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70E1682-773B-49F2-A47D-83E292EE32CA}">
      <dsp:nvSpPr>
        <dsp:cNvPr id="0" name=""/>
        <dsp:cNvSpPr/>
      </dsp:nvSpPr>
      <dsp:spPr>
        <a:xfrm>
          <a:off x="3297763" y="685"/>
          <a:ext cx="4946644" cy="26739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это электронные банковские услуги, связанные с открытием и закрытием клиентом банковского (-их) счета (-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ов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), проведением платежей и переводов денег, обменных операций с иностранной валютой, выдачей банковского займа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297763" y="685"/>
        <a:ext cx="4946644" cy="2673929"/>
      </dsp:txXfrm>
    </dsp:sp>
    <dsp:sp modelId="{AC7A579F-6458-478F-B9FD-3B94811C99E7}">
      <dsp:nvSpPr>
        <dsp:cNvPr id="0" name=""/>
        <dsp:cNvSpPr/>
      </dsp:nvSpPr>
      <dsp:spPr>
        <a:xfrm>
          <a:off x="0" y="685"/>
          <a:ext cx="3297763" cy="267392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Транзакционно-банковские услуги </a:t>
          </a:r>
          <a:endParaRPr lang="ru-RU" sz="29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685"/>
        <a:ext cx="3297763" cy="2673929"/>
      </dsp:txXfrm>
    </dsp:sp>
    <dsp:sp modelId="{6AFD4E47-0F8F-4930-A301-3C97DD3EDB51}">
      <dsp:nvSpPr>
        <dsp:cNvPr id="0" name=""/>
        <dsp:cNvSpPr/>
      </dsp:nvSpPr>
      <dsp:spPr>
        <a:xfrm>
          <a:off x="3297763" y="2942008"/>
          <a:ext cx="4946644" cy="26739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электронные банковские услуги, связанные с предоставлением банком клиенту информации об остатках и движениях денег по его банковским счетам, о проведенных платежах и переводах денег и иной информации о предоставляемых и предоставленных банковских услугах по запросам клиента либо по договору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297763" y="2942008"/>
        <a:ext cx="4946644" cy="2673929"/>
      </dsp:txXfrm>
    </dsp:sp>
    <dsp:sp modelId="{39480C82-26AE-4063-9019-832F2029B58D}">
      <dsp:nvSpPr>
        <dsp:cNvPr id="0" name=""/>
        <dsp:cNvSpPr/>
      </dsp:nvSpPr>
      <dsp:spPr>
        <a:xfrm>
          <a:off x="0" y="2942008"/>
          <a:ext cx="3297763" cy="267392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Информационно-банковские услуги</a:t>
          </a:r>
          <a:endParaRPr lang="ru-RU" sz="29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2942008"/>
        <a:ext cx="3297763" cy="267392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34E7A66-DA1C-4F34-B22D-E4BAAF3CD5E7}">
      <dsp:nvSpPr>
        <dsp:cNvPr id="0" name=""/>
        <dsp:cNvSpPr/>
      </dsp:nvSpPr>
      <dsp:spPr>
        <a:xfrm>
          <a:off x="-6186097" y="-946688"/>
          <a:ext cx="7365985" cy="7365985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C0DF13-6361-4D4E-AA1F-9093D28B6D01}">
      <dsp:nvSpPr>
        <dsp:cNvPr id="0" name=""/>
        <dsp:cNvSpPr/>
      </dsp:nvSpPr>
      <dsp:spPr>
        <a:xfrm>
          <a:off x="759597" y="547260"/>
          <a:ext cx="7121256" cy="10945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68777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dirty="0" smtClean="0">
              <a:latin typeface="Times New Roman" pitchFamily="18" charset="0"/>
              <a:cs typeface="Times New Roman" pitchFamily="18" charset="0"/>
            </a:rPr>
            <a:t>Большинство платёжных карт имеет определённый стандартом </a:t>
          </a:r>
          <a:r>
            <a:rPr lang="ru-RU" sz="1600" b="0" i="0" kern="1200" dirty="0" smtClean="0">
              <a:latin typeface="Times New Roman" pitchFamily="18" charset="0"/>
              <a:cs typeface="Times New Roman" pitchFamily="18" charset="0"/>
              <a:hlinkClick xmlns:r="http://schemas.openxmlformats.org/officeDocument/2006/relationships" r:id="rId1" tooltip="ISO 7810"/>
            </a:rPr>
            <a:t>ISO 7810</a:t>
          </a:r>
          <a:r>
            <a:rPr lang="ru-RU" sz="1600" b="0" i="0" kern="1200" dirty="0" smtClean="0">
              <a:latin typeface="Times New Roman" pitchFamily="18" charset="0"/>
              <a:cs typeface="Times New Roman" pitchFamily="18" charset="0"/>
            </a:rPr>
            <a:t> (</a:t>
          </a:r>
          <a:r>
            <a:rPr lang="ru-RU" sz="1600" b="0" i="0" kern="1200" dirty="0" smtClean="0">
              <a:latin typeface="Times New Roman" pitchFamily="18" charset="0"/>
              <a:cs typeface="Times New Roman" pitchFamily="18" charset="0"/>
              <a:hlinkClick xmlns:r="http://schemas.openxmlformats.org/officeDocument/2006/relationships" r:id="rId2" tooltip="Идентификационные карты"/>
            </a:rPr>
            <a:t>Идентификационные карты</a:t>
          </a:r>
          <a:r>
            <a:rPr lang="ru-RU" sz="1600" b="0" i="0" kern="1200" dirty="0" smtClean="0">
              <a:latin typeface="Times New Roman" pitchFamily="18" charset="0"/>
              <a:cs typeface="Times New Roman" pitchFamily="18" charset="0"/>
            </a:rPr>
            <a:t>) ID-1 формат — 85,6 × 53,98 мм — и использует в качестве носителя данных </a:t>
          </a:r>
          <a:r>
            <a:rPr lang="ru-RU" sz="1600" b="0" i="0" kern="1200" dirty="0" smtClean="0">
              <a:latin typeface="Times New Roman" pitchFamily="18" charset="0"/>
              <a:cs typeface="Times New Roman" pitchFamily="18" charset="0"/>
              <a:hlinkClick xmlns:r="http://schemas.openxmlformats.org/officeDocument/2006/relationships" r:id="rId3" tooltip="Магнит"/>
            </a:rPr>
            <a:t>магнитную</a:t>
          </a:r>
          <a:r>
            <a:rPr lang="ru-RU" sz="1600" b="0" i="0" kern="1200" dirty="0" smtClean="0">
              <a:latin typeface="Times New Roman" pitchFamily="18" charset="0"/>
              <a:cs typeface="Times New Roman" pitchFamily="18" charset="0"/>
            </a:rPr>
            <a:t> полосу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759597" y="547260"/>
        <a:ext cx="7121256" cy="1094521"/>
      </dsp:txXfrm>
    </dsp:sp>
    <dsp:sp modelId="{0F60693B-12F0-4DA3-A9C0-00B385216433}">
      <dsp:nvSpPr>
        <dsp:cNvPr id="0" name=""/>
        <dsp:cNvSpPr/>
      </dsp:nvSpPr>
      <dsp:spPr>
        <a:xfrm>
          <a:off x="75521" y="410445"/>
          <a:ext cx="1368152" cy="136815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C45E08-7C48-4B92-8BE3-DAE9E81C0DA2}">
      <dsp:nvSpPr>
        <dsp:cNvPr id="0" name=""/>
        <dsp:cNvSpPr/>
      </dsp:nvSpPr>
      <dsp:spPr>
        <a:xfrm>
          <a:off x="1157456" y="2189043"/>
          <a:ext cx="6723397" cy="10945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68777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dirty="0" smtClean="0">
              <a:latin typeface="Times New Roman" pitchFamily="18" charset="0"/>
              <a:cs typeface="Times New Roman" pitchFamily="18" charset="0"/>
            </a:rPr>
            <a:t>На лицевой стороне карты может быть любое изображение (</a:t>
          </a:r>
          <a:r>
            <a:rPr lang="ru-RU" sz="1600" b="0" i="0" kern="1200" dirty="0" smtClean="0">
              <a:latin typeface="Times New Roman" pitchFamily="18" charset="0"/>
              <a:cs typeface="Times New Roman" pitchFamily="18" charset="0"/>
              <a:hlinkClick xmlns:r="http://schemas.openxmlformats.org/officeDocument/2006/relationships" r:id="rId4" tooltip="Граффити"/>
            </a:rPr>
            <a:t>граффити</a:t>
          </a:r>
          <a:r>
            <a:rPr lang="ru-RU" sz="1600" b="0" i="0" kern="1200" dirty="0" smtClean="0">
              <a:latin typeface="Times New Roman" pitchFamily="18" charset="0"/>
              <a:cs typeface="Times New Roman" pitchFamily="18" charset="0"/>
            </a:rPr>
            <a:t>, </a:t>
          </a:r>
          <a:r>
            <a:rPr lang="ru-RU" sz="1600" b="0" i="0" kern="1200" dirty="0" smtClean="0">
              <a:latin typeface="Times New Roman" pitchFamily="18" charset="0"/>
              <a:cs typeface="Times New Roman" pitchFamily="18" charset="0"/>
              <a:hlinkClick xmlns:r="http://schemas.openxmlformats.org/officeDocument/2006/relationships" r:id="rId5" tooltip="Картина"/>
            </a:rPr>
            <a:t>картина</a:t>
          </a:r>
          <a:r>
            <a:rPr lang="ru-RU" sz="1600" b="0" i="0" kern="1200" dirty="0" smtClean="0">
              <a:latin typeface="Times New Roman" pitchFamily="18" charset="0"/>
              <a:cs typeface="Times New Roman" pitchFamily="18" charset="0"/>
            </a:rPr>
            <a:t>, </a:t>
          </a:r>
          <a:r>
            <a:rPr lang="ru-RU" sz="1600" b="0" i="0" kern="1200" dirty="0" smtClean="0">
              <a:latin typeface="Times New Roman" pitchFamily="18" charset="0"/>
              <a:cs typeface="Times New Roman" pitchFamily="18" charset="0"/>
              <a:hlinkClick xmlns:r="http://schemas.openxmlformats.org/officeDocument/2006/relationships" r:id="rId6" tooltip="Фотография"/>
            </a:rPr>
            <a:t>фотография</a:t>
          </a:r>
          <a:r>
            <a:rPr lang="ru-RU" sz="1600" b="0" i="0" kern="1200" dirty="0" smtClean="0">
              <a:latin typeface="Times New Roman" pitchFamily="18" charset="0"/>
              <a:cs typeface="Times New Roman" pitchFamily="18" charset="0"/>
            </a:rPr>
            <a:t>) или просто фон. Кроме того, присутствуют </a:t>
          </a:r>
          <a:r>
            <a:rPr lang="ru-RU" sz="1600" b="0" i="0" kern="1200" dirty="0" smtClean="0">
              <a:latin typeface="Times New Roman" pitchFamily="18" charset="0"/>
              <a:cs typeface="Times New Roman" pitchFamily="18" charset="0"/>
              <a:hlinkClick xmlns:r="http://schemas.openxmlformats.org/officeDocument/2006/relationships" r:id="rId7" tooltip="Логотип"/>
            </a:rPr>
            <a:t>логотип</a:t>
          </a:r>
          <a:r>
            <a:rPr lang="ru-RU" sz="1600" b="0" i="0" kern="1200" dirty="0" smtClean="0">
              <a:latin typeface="Times New Roman" pitchFamily="18" charset="0"/>
              <a:cs typeface="Times New Roman" pitchFamily="18" charset="0"/>
            </a:rPr>
            <a:t> и </a:t>
          </a:r>
          <a:r>
            <a:rPr lang="ru-RU" sz="1600" b="0" i="0" kern="1200" dirty="0" smtClean="0">
              <a:latin typeface="Times New Roman" pitchFamily="18" charset="0"/>
              <a:cs typeface="Times New Roman" pitchFamily="18" charset="0"/>
              <a:hlinkClick xmlns:r="http://schemas.openxmlformats.org/officeDocument/2006/relationships" r:id="rId8" tooltip="Голография"/>
            </a:rPr>
            <a:t>защитная голограмма</a:t>
          </a:r>
          <a:r>
            <a:rPr lang="ru-RU" sz="1600" b="0" i="0" kern="1200" dirty="0" smtClean="0">
              <a:latin typeface="Times New Roman" pitchFamily="18" charset="0"/>
              <a:cs typeface="Times New Roman" pitchFamily="18" charset="0"/>
            </a:rPr>
            <a:t> </a:t>
          </a:r>
          <a:r>
            <a:rPr lang="ru-RU" sz="1600" b="0" i="0" kern="1200" dirty="0" smtClean="0">
              <a:latin typeface="Times New Roman" pitchFamily="18" charset="0"/>
              <a:cs typeface="Times New Roman" pitchFamily="18" charset="0"/>
              <a:hlinkClick xmlns:r="http://schemas.openxmlformats.org/officeDocument/2006/relationships" r:id="rId9" tooltip="Платёжная система"/>
            </a:rPr>
            <a:t>платёжной системы</a:t>
          </a:r>
          <a:r>
            <a:rPr lang="ru-RU" sz="1600" b="0" i="0" kern="1200" dirty="0" smtClean="0">
              <a:latin typeface="Times New Roman" pitchFamily="18" charset="0"/>
              <a:cs typeface="Times New Roman" pitchFamily="18" charset="0"/>
            </a:rPr>
            <a:t>, </a:t>
          </a:r>
          <a:r>
            <a:rPr lang="ru-RU" sz="1600" b="0" i="0" kern="1200" dirty="0" smtClean="0">
              <a:latin typeface="Times New Roman" pitchFamily="18" charset="0"/>
              <a:cs typeface="Times New Roman" pitchFamily="18" charset="0"/>
              <a:hlinkClick xmlns:r="http://schemas.openxmlformats.org/officeDocument/2006/relationships" r:id="rId10" tooltip="Номер банковской карты (страница отсутствует)"/>
            </a:rPr>
            <a:t>номер карты</a:t>
          </a:r>
          <a:r>
            <a:rPr lang="ru-RU" sz="1600" b="0" i="0" kern="1200" baseline="30000" dirty="0" smtClean="0">
              <a:latin typeface="Times New Roman" pitchFamily="18" charset="0"/>
              <a:cs typeface="Times New Roman" pitchFamily="18" charset="0"/>
              <a:hlinkClick xmlns:r="http://schemas.openxmlformats.org/officeDocument/2006/relationships" r:id="rId11" tooltip="en:Payment card number"/>
            </a:rPr>
            <a:t>[</a:t>
          </a:r>
          <a:r>
            <a:rPr lang="ru-RU" sz="1600" b="0" i="0" kern="1200" baseline="30000" dirty="0" err="1" smtClean="0">
              <a:latin typeface="Times New Roman" pitchFamily="18" charset="0"/>
              <a:cs typeface="Times New Roman" pitchFamily="18" charset="0"/>
              <a:hlinkClick xmlns:r="http://schemas.openxmlformats.org/officeDocument/2006/relationships" r:id="rId11" tooltip="en:Payment card number"/>
            </a:rPr>
            <a:t>en</a:t>
          </a:r>
          <a:r>
            <a:rPr lang="ru-RU" sz="1600" b="0" i="0" kern="1200" baseline="30000" dirty="0" smtClean="0">
              <a:latin typeface="Times New Roman" pitchFamily="18" charset="0"/>
              <a:cs typeface="Times New Roman" pitchFamily="18" charset="0"/>
              <a:hlinkClick xmlns:r="http://schemas.openxmlformats.org/officeDocument/2006/relationships" r:id="rId11" tooltip="en:Payment card number"/>
            </a:rPr>
            <a:t>]</a:t>
          </a:r>
          <a:r>
            <a:rPr lang="ru-RU" sz="1600" b="0" i="0" kern="1200" dirty="0" smtClean="0">
              <a:latin typeface="Times New Roman" pitchFamily="18" charset="0"/>
              <a:cs typeface="Times New Roman" pitchFamily="18" charset="0"/>
            </a:rPr>
            <a:t>, имя держателя и срок действия карты.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157456" y="2189043"/>
        <a:ext cx="6723397" cy="1094521"/>
      </dsp:txXfrm>
    </dsp:sp>
    <dsp:sp modelId="{39A7D423-FEE8-45C8-A549-EAAFEFCC1803}">
      <dsp:nvSpPr>
        <dsp:cNvPr id="0" name=""/>
        <dsp:cNvSpPr/>
      </dsp:nvSpPr>
      <dsp:spPr>
        <a:xfrm>
          <a:off x="473380" y="2052228"/>
          <a:ext cx="1368152" cy="136815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D6C283-B9FD-4A3E-AFEB-98F8E43D2435}">
      <dsp:nvSpPr>
        <dsp:cNvPr id="0" name=""/>
        <dsp:cNvSpPr/>
      </dsp:nvSpPr>
      <dsp:spPr>
        <a:xfrm>
          <a:off x="759597" y="3830825"/>
          <a:ext cx="7121256" cy="10945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68777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dirty="0" smtClean="0">
              <a:latin typeface="Times New Roman" pitchFamily="18" charset="0"/>
              <a:cs typeface="Times New Roman" pitchFamily="18" charset="0"/>
            </a:rPr>
            <a:t>На обратной стороне карты находится магнитная полоса, бумажная полоса с </a:t>
          </a:r>
          <a:r>
            <a:rPr lang="ru-RU" sz="1600" b="0" i="0" kern="1200" dirty="0" smtClean="0">
              <a:latin typeface="Times New Roman" pitchFamily="18" charset="0"/>
              <a:cs typeface="Times New Roman" pitchFamily="18" charset="0"/>
              <a:hlinkClick xmlns:r="http://schemas.openxmlformats.org/officeDocument/2006/relationships" r:id="rId12" tooltip="Подпись"/>
            </a:rPr>
            <a:t>подписью</a:t>
          </a:r>
          <a:r>
            <a:rPr lang="ru-RU" sz="1600" b="0" i="0" kern="1200" dirty="0" smtClean="0">
              <a:latin typeface="Times New Roman" pitchFamily="18" charset="0"/>
              <a:cs typeface="Times New Roman" pitchFamily="18" charset="0"/>
            </a:rPr>
            <a:t> владельца, а на некоторых — </a:t>
          </a:r>
          <a:r>
            <a:rPr lang="ru-RU" sz="1600" b="0" i="0" kern="1200" dirty="0" smtClean="0">
              <a:latin typeface="Times New Roman" pitchFamily="18" charset="0"/>
              <a:cs typeface="Times New Roman" pitchFamily="18" charset="0"/>
              <a:hlinkClick xmlns:r="http://schemas.openxmlformats.org/officeDocument/2006/relationships" r:id="rId13" tooltip="CVV2"/>
            </a:rPr>
            <a:t>CVV2</a:t>
          </a:r>
          <a:r>
            <a:rPr lang="ru-RU" sz="1600" b="0" i="0" kern="1200" dirty="0" smtClean="0">
              <a:latin typeface="Times New Roman" pitchFamily="18" charset="0"/>
              <a:cs typeface="Times New Roman" pitchFamily="18" charset="0"/>
            </a:rPr>
            <a:t>-код или его аналог.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759597" y="3830825"/>
        <a:ext cx="7121256" cy="1094521"/>
      </dsp:txXfrm>
    </dsp:sp>
    <dsp:sp modelId="{01F03DA4-CFC1-498C-999A-426B6025D5B3}">
      <dsp:nvSpPr>
        <dsp:cNvPr id="0" name=""/>
        <dsp:cNvSpPr/>
      </dsp:nvSpPr>
      <dsp:spPr>
        <a:xfrm>
          <a:off x="75521" y="3694010"/>
          <a:ext cx="1368152" cy="136815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8983121-2179-4B9E-ADE1-E720C44C61B9}">
      <dsp:nvSpPr>
        <dsp:cNvPr id="0" name=""/>
        <dsp:cNvSpPr/>
      </dsp:nvSpPr>
      <dsp:spPr>
        <a:xfrm>
          <a:off x="3291839" y="552"/>
          <a:ext cx="4937760" cy="215469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3335" tIns="13335" rIns="13335" bIns="13335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kern="1200" dirty="0" smtClean="0"/>
            <a:t>Первым на рынок электронного банкинга в РК вышел </a:t>
          </a:r>
          <a:r>
            <a:rPr lang="ru-RU" sz="2100" kern="1200" dirty="0" err="1" smtClean="0"/>
            <a:t>Texakabank</a:t>
          </a:r>
          <a:r>
            <a:rPr lang="ru-RU" sz="2100" kern="1200" dirty="0" smtClean="0"/>
            <a:t> (нынешний ДБ АО «Сбербанк России») со своим продуктом </a:t>
          </a:r>
          <a:r>
            <a:rPr lang="ru-RU" sz="2100" kern="1200" dirty="0" err="1" smtClean="0"/>
            <a:t>Internet</a:t>
          </a:r>
          <a:r>
            <a:rPr lang="ru-RU" sz="2100" kern="1200" dirty="0" smtClean="0"/>
            <a:t> </a:t>
          </a:r>
          <a:r>
            <a:rPr lang="ru-RU" sz="2100" kern="1200" dirty="0" err="1" smtClean="0"/>
            <a:t>Office</a:t>
          </a:r>
          <a:r>
            <a:rPr lang="ru-RU" sz="2100" kern="1200" dirty="0" smtClean="0"/>
            <a:t>. </a:t>
          </a:r>
          <a:endParaRPr lang="ru-RU" sz="2100" kern="1200" dirty="0"/>
        </a:p>
      </dsp:txBody>
      <dsp:txXfrm>
        <a:off x="3291839" y="552"/>
        <a:ext cx="4937760" cy="2154694"/>
      </dsp:txXfrm>
    </dsp:sp>
    <dsp:sp modelId="{63D5217E-46C6-49A8-9FEB-0BFF7546150D}">
      <dsp:nvSpPr>
        <dsp:cNvPr id="0" name=""/>
        <dsp:cNvSpPr/>
      </dsp:nvSpPr>
      <dsp:spPr>
        <a:xfrm>
          <a:off x="0" y="552"/>
          <a:ext cx="3291840" cy="215469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err="1" smtClean="0"/>
            <a:t>Texakabank</a:t>
          </a:r>
          <a:r>
            <a:rPr lang="ru-RU" sz="2300" kern="1200" dirty="0" smtClean="0"/>
            <a:t> (нынешний ДБ АО «Сбербанк России»)</a:t>
          </a:r>
          <a:endParaRPr lang="ru-RU" sz="2300" kern="1200" dirty="0"/>
        </a:p>
      </dsp:txBody>
      <dsp:txXfrm>
        <a:off x="0" y="552"/>
        <a:ext cx="3291840" cy="2154694"/>
      </dsp:txXfrm>
    </dsp:sp>
    <dsp:sp modelId="{FFB46E1D-3ABD-494E-B207-E601FD269F1E}">
      <dsp:nvSpPr>
        <dsp:cNvPr id="0" name=""/>
        <dsp:cNvSpPr/>
      </dsp:nvSpPr>
      <dsp:spPr>
        <a:xfrm>
          <a:off x="3291839" y="2370716"/>
          <a:ext cx="4937760" cy="215469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3335" tIns="13335" rIns="13335" bIns="13335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kern="1200" dirty="0" smtClean="0"/>
            <a:t>Вторым был интернет-банкинг от Народного банка Казахстана и Homebank.kz от </a:t>
          </a:r>
          <a:r>
            <a:rPr lang="ru-RU" sz="2100" kern="1200" dirty="0" err="1" smtClean="0"/>
            <a:t>Казкоммерцбанка</a:t>
          </a:r>
          <a:r>
            <a:rPr lang="ru-RU" sz="2100" kern="1200" dirty="0" smtClean="0"/>
            <a:t>. </a:t>
          </a:r>
          <a:endParaRPr lang="ru-RU" sz="2100" kern="1200" dirty="0"/>
        </a:p>
      </dsp:txBody>
      <dsp:txXfrm>
        <a:off x="3291839" y="2370716"/>
        <a:ext cx="4937760" cy="2154694"/>
      </dsp:txXfrm>
    </dsp:sp>
    <dsp:sp modelId="{FE3D7C2F-EEBB-478B-B057-5BAAD4C595A9}">
      <dsp:nvSpPr>
        <dsp:cNvPr id="0" name=""/>
        <dsp:cNvSpPr/>
      </dsp:nvSpPr>
      <dsp:spPr>
        <a:xfrm>
          <a:off x="0" y="2370716"/>
          <a:ext cx="3291840" cy="215469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Homebank.kz от </a:t>
          </a:r>
          <a:r>
            <a:rPr lang="ru-RU" sz="2300" kern="1200" dirty="0" err="1" smtClean="0"/>
            <a:t>Казкоммерцбанка</a:t>
          </a:r>
          <a:r>
            <a:rPr lang="ru-RU" sz="2300" kern="1200" dirty="0" smtClean="0"/>
            <a:t>. </a:t>
          </a:r>
          <a:endParaRPr lang="ru-RU" sz="2300" kern="1200" dirty="0"/>
        </a:p>
      </dsp:txBody>
      <dsp:txXfrm>
        <a:off x="0" y="2370716"/>
        <a:ext cx="3291840" cy="21546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616E0-4FDB-4BC3-A635-CDC618D94237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09ABF-550F-4123-8E70-79C2A9EB30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616E0-4FDB-4BC3-A635-CDC618D94237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09ABF-550F-4123-8E70-79C2A9EB30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616E0-4FDB-4BC3-A635-CDC618D94237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09ABF-550F-4123-8E70-79C2A9EB30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616E0-4FDB-4BC3-A635-CDC618D94237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09ABF-550F-4123-8E70-79C2A9EB30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616E0-4FDB-4BC3-A635-CDC618D94237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09ABF-550F-4123-8E70-79C2A9EB30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616E0-4FDB-4BC3-A635-CDC618D94237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09ABF-550F-4123-8E70-79C2A9EB30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616E0-4FDB-4BC3-A635-CDC618D94237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09ABF-550F-4123-8E70-79C2A9EB30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616E0-4FDB-4BC3-A635-CDC618D94237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09ABF-550F-4123-8E70-79C2A9EB30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616E0-4FDB-4BC3-A635-CDC618D94237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09ABF-550F-4123-8E70-79C2A9EB30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616E0-4FDB-4BC3-A635-CDC618D94237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09ABF-550F-4123-8E70-79C2A9EB30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616E0-4FDB-4BC3-A635-CDC618D94237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09ABF-550F-4123-8E70-79C2A9EB30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6616E0-4FDB-4BC3-A635-CDC618D94237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009ABF-550F-4123-8E70-79C2A9EB300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s://ru.wikipedia.org/wiki/MasterCard" TargetMode="External"/><Relationship Id="rId7" Type="http://schemas.openxmlformats.org/officeDocument/2006/relationships/hyperlink" Target="https://ru.wikipedia.org/wiki/China_Unionpay" TargetMode="External"/><Relationship Id="rId2" Type="http://schemas.openxmlformats.org/officeDocument/2006/relationships/hyperlink" Target="https://ru.wikipedia.org/wiki/VISA_(%D0%BF%D0%BB%D0%B0%D1%82%D1%91%D0%B6%D0%BD%D0%B0%D1%8F_%D1%81%D0%B8%D1%81%D1%82%D0%B5%D0%BC%D0%B0)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ru.wikipedia.org/wiki/JCB_(%D0%BF%D0%BB%D0%B0%D1%82%D1%91%D0%B6%D0%BD%D0%B0%D1%8F_%D1%81%D0%B8%D1%81%D1%82%D0%B5%D0%BC%D0%B0)" TargetMode="External"/><Relationship Id="rId5" Type="http://schemas.openxmlformats.org/officeDocument/2006/relationships/hyperlink" Target="https://ru.wikipedia.org/wiki/American_Express" TargetMode="External"/><Relationship Id="rId4" Type="http://schemas.openxmlformats.org/officeDocument/2006/relationships/hyperlink" Target="https://ru.wikipedia.org/wiki/Diners_Club_International" TargetMode="External"/><Relationship Id="rId9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1%D0%B0%D0%BD%D0%BA%D0%BE%D0%B2%D1%81%D0%BA%D0%B0%D1%8F_%D0%BA%D0%B0%D1%80%D1%82%D0%B0" TargetMode="External"/><Relationship Id="rId2" Type="http://schemas.openxmlformats.org/officeDocument/2006/relationships/hyperlink" Target="https://ru.wikipedia.org/wiki/%D0%AD%D0%BA%D0%B2%D0%B0%D0%B9%D1%80%D0%B8%D0%BD%D0%B3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AD%D0%BB%D0%B5%D0%BA%D1%82%D1%80%D0%BE%D0%BD%D0%BD%D1%8B%D0%B9_%D0%BA%D0%BE%D1%88%D0%B5%D0%BB%D1%91%D0%BA" TargetMode="External"/><Relationship Id="rId5" Type="http://schemas.openxmlformats.org/officeDocument/2006/relationships/hyperlink" Target="https://ru.wikipedia.org/wiki/%D0%92%D0%B8%D1%80%D1%82%D1%83%D0%B0%D0%BB%D1%8C%D0%BD%D0%B0%D1%8F_%D0%BA%D0%B0%D1%80%D1%82%D0%B0" TargetMode="External"/><Relationship Id="rId4" Type="http://schemas.openxmlformats.org/officeDocument/2006/relationships/hyperlink" Target="https://ru.wikipedia.org/wiki/%D0%9C%D0%BE%D0%B1%D0%B8%D0%BB%D1%8C%D0%BD%D1%8B%D0%B9_%D1%8D%D0%BA%D0%B2%D0%B0%D0%B9%D1%80%D0%B8%D0%BD%D0%B3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8%D0%BD%D1%82%D0%B5%D1%80%D0%BD%D0%B5%D1%82" TargetMode="External"/><Relationship Id="rId2" Type="http://schemas.openxmlformats.org/officeDocument/2006/relationships/hyperlink" Target="https://ru.wikipedia.org/wiki/%D0%94%D0%B8%D1%81%D1%82%D0%B0%D0%BD%D1%86%D0%B8%D0%BE%D0%BD%D0%BD%D0%BE%D0%B5_%D0%B1%D0%B0%D0%BD%D0%BA%D0%BE%D0%B2%D1%81%D0%BA%D0%BE%D0%B5_%D0%BE%D0%B1%D1%81%D0%BB%D1%83%D0%B6%D0%B8%D0%B2%D0%B0%D0%BD%D0%B8%D0%B5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ru.qwe.wiki/wiki/Customer_knowledge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A2%D0%BE%D0%BD%D0%BA%D0%B8%D0%B9_%D0%BA%D0%BB%D0%B8%D0%B5%D0%BD%D1%82" TargetMode="External"/><Relationship Id="rId2" Type="http://schemas.openxmlformats.org/officeDocument/2006/relationships/hyperlink" Target="https://ru.wikipedia.org/wiki/%D0%91%D0%B0%D0%BD%D0%BA-%D0%BA%D0%BB%D0%B8%D0%B5%D0%BD%D1%8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9F%D0%98%D0%A4" TargetMode="External"/><Relationship Id="rId5" Type="http://schemas.openxmlformats.org/officeDocument/2006/relationships/hyperlink" Target="https://ru.wikipedia.org/wiki/%D0%9A%D1%80%D0%B5%D0%B4%D0%B8%D1%82" TargetMode="External"/><Relationship Id="rId4" Type="http://schemas.openxmlformats.org/officeDocument/2006/relationships/hyperlink" Target="https://ru.wikipedia.org/wiki/%D0%94%D0%B5%D0%BF%D0%BE%D0%B7%D0%B8%D1%82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kz/search?hl=ru&amp;tbo=p&amp;tbm=bks&amp;q=bibliogroup:%22Serii%EF%B8%A0a%EF%B8%A1+%22Biblioteka+professionala%22%22&amp;source=gbs_metadata_r&amp;cad=4" TargetMode="External"/><Relationship Id="rId2" Type="http://schemas.openxmlformats.org/officeDocument/2006/relationships/hyperlink" Target="https://www.google.kz/search?hl=ru&amp;tbo=p&amp;tbm=bks&amp;q=inauthor:%22%D0%9D.+%D0%93.+%D0%A1%D0%B5%D0%BC%D0%B8%D0%BB%D1%8E%D1%82%D0%B8%D0%BD%D0%B0%22&amp;source=gbs_metadata_r&amp;cad=4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F%D0%BB%D0%B0%D1%81%D1%82%D0%B8%D0%BA%D0%BE%D0%B2%D0%B0%D1%8F_%D0%BA%D0%B0%D1%80%D1%82%D0%B0" TargetMode="External"/><Relationship Id="rId2" Type="http://schemas.openxmlformats.org/officeDocument/2006/relationships/hyperlink" Target="https://ru.wikipedia.org/wiki/%D0%90%D0%BD%D0%B3%D0%BB%D0%B8%D0%B9%D1%81%D0%BA%D0%B8%D0%B9_%D1%8F%D0%B7%D1%8B%D0%B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98%D0%BD%D1%82%D0%B5%D1%80%D0%BD%D0%B5%D1%82" TargetMode="External"/><Relationship Id="rId5" Type="http://schemas.openxmlformats.org/officeDocument/2006/relationships/hyperlink" Target="https://ru.wikipedia.org/wiki/%D0%91%D0%B0%D0%BD%D0%BA" TargetMode="External"/><Relationship Id="rId4" Type="http://schemas.openxmlformats.org/officeDocument/2006/relationships/hyperlink" Target="https://ru.wikipedia.org/wiki/%D0%A0%D0%B0%D1%81%D1%87%D1%91%D1%82%D0%BD%D1%8B%D0%B9_%D1%81%D1%87%D1%91%D1%82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1611" y="188640"/>
            <a:ext cx="6868384" cy="114300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latin typeface="Arial" pitchFamily="34" charset="0"/>
                <a:cs typeface="Arial" pitchFamily="34" charset="0"/>
              </a:rPr>
              <a:t>КАЗАХСКИЙ НАЦИОНАЛЬНЫЙ УНИВЕРСИТЕТ ИМ. АЛЬ-ФАРАБИ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46775" y="1196754"/>
            <a:ext cx="56706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latin typeface="Arial" panose="020B0604020202020204" pitchFamily="34" charset="0"/>
              </a:rPr>
              <a:t>Высшая школа экономики и бизнеса</a:t>
            </a:r>
            <a:r>
              <a:rPr lang="ru-RU" sz="2400" dirty="0">
                <a:latin typeface="Arial" panose="020B0604020202020204" pitchFamily="34" charset="0"/>
              </a:rPr>
              <a:t> </a:t>
            </a:r>
          </a:p>
          <a:p>
            <a:pPr algn="ctr"/>
            <a:r>
              <a:rPr lang="ru-RU" sz="2400" b="1" dirty="0">
                <a:latin typeface="Arial" panose="020B0604020202020204" pitchFamily="34" charset="0"/>
              </a:rPr>
              <a:t>Кафедра «Финансы и учет»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3528" y="4653136"/>
            <a:ext cx="84415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400" b="1" dirty="0" smtClean="0">
                <a:latin typeface="Arial" pitchFamily="34" charset="0"/>
                <a:cs typeface="Arial" pitchFamily="34" charset="0"/>
              </a:rPr>
              <a:t>Модуль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III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Цифровая инфраструктура финансовой среды</a:t>
            </a:r>
          </a:p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Тема 11: «Электронные банковские услуги» 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5576" y="6021288"/>
            <a:ext cx="73780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Arial" panose="020B0604020202020204" pitchFamily="34" charset="0"/>
              </a:rPr>
              <a:t>Дисциплина: </a:t>
            </a:r>
            <a:r>
              <a:rPr lang="ru-RU" b="1" dirty="0" smtClean="0">
                <a:latin typeface="Arial" panose="020B0604020202020204" pitchFamily="34" charset="0"/>
              </a:rPr>
              <a:t>Финансовые услуги банка</a:t>
            </a:r>
            <a:endParaRPr lang="ru-RU" b="1" dirty="0">
              <a:latin typeface="Arial" panose="020B0604020202020204" pitchFamily="34" charset="0"/>
            </a:endParaRPr>
          </a:p>
          <a:p>
            <a:r>
              <a:rPr lang="ru-RU" b="1" dirty="0">
                <a:latin typeface="Arial" panose="020B0604020202020204" pitchFamily="34" charset="0"/>
              </a:rPr>
              <a:t>Преподаватель: </a:t>
            </a:r>
            <a:r>
              <a:rPr lang="ru-RU" b="1" dirty="0" err="1">
                <a:latin typeface="Arial" panose="020B0604020202020204" pitchFamily="34" charset="0"/>
              </a:rPr>
              <a:t>к.э.н</a:t>
            </a:r>
            <a:r>
              <a:rPr lang="ru-RU" b="1" dirty="0">
                <a:latin typeface="Arial" panose="020B0604020202020204" pitchFamily="34" charset="0"/>
              </a:rPr>
              <a:t>., и.о </a:t>
            </a:r>
            <a:r>
              <a:rPr lang="kk-KZ" b="1" dirty="0">
                <a:latin typeface="Arial" panose="020B0604020202020204" pitchFamily="34" charset="0"/>
              </a:rPr>
              <a:t>д</a:t>
            </a:r>
            <a:r>
              <a:rPr lang="ru-RU" b="1" dirty="0" err="1">
                <a:latin typeface="Arial" panose="020B0604020202020204" pitchFamily="34" charset="0"/>
              </a:rPr>
              <a:t>оцента</a:t>
            </a:r>
            <a:r>
              <a:rPr lang="ru-RU" b="1" dirty="0">
                <a:latin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</a:rPr>
              <a:t>Касенова</a:t>
            </a:r>
            <a:r>
              <a:rPr lang="ru-RU" b="1" dirty="0">
                <a:latin typeface="Arial" panose="020B0604020202020204" pitchFamily="34" charset="0"/>
              </a:rPr>
              <a:t> Г.Е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2636912"/>
            <a:ext cx="2019280" cy="194421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850795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2.Карты </a:t>
            </a:r>
            <a:r>
              <a:rPr lang="ru-RU" sz="32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международных платёжных систем (международные карты</a:t>
            </a:r>
            <a:r>
              <a:rPr lang="ru-RU" sz="32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endParaRPr lang="ru-RU" sz="3200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148064" y="1524000"/>
            <a:ext cx="3785624" cy="4663440"/>
          </a:xfrm>
        </p:spPr>
        <p:txBody>
          <a:bodyPr>
            <a:no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Международные банковские карты используются в международных системах платежей. Наиболее популярные платёжные системы — 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hlinkClick r:id="rId2" tooltip="VISA (платёжная система)"/>
              </a:rPr>
              <a:t>Visa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(Visa Electron, Visa Classic, Visa Gold, Visa Platinum), 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hlinkClick r:id="rId3" tooltip="MasterCard"/>
              </a:rPr>
              <a:t>MasterCard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(Cirrus, Maestro, MasterCard Standard, MasterCard Gold, MasterCard Platinum), 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hlinkClick r:id="rId4" tooltip="Diners Club International"/>
              </a:rPr>
              <a:t>Diners Club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hlinkClick r:id="rId5" tooltip="American Express"/>
              </a:rPr>
              <a:t>American Express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hlinkClick r:id="rId6" tooltip="JCB (платёжная система)"/>
              </a:rPr>
              <a:t>JCB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 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hlinkClick r:id="rId7" tooltip="China Unionpay"/>
              </a:rPr>
              <a:t>China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  <a:hlinkClick r:id="rId7" tooltip="China Unionpay"/>
              </a:rPr>
              <a:t>Unionpay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556792"/>
            <a:ext cx="3384376" cy="25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4149081"/>
            <a:ext cx="3384376" cy="2376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971683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2.Карты международных платёжных систем (международные карты)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012" y="1412776"/>
            <a:ext cx="8006340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66032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3.Интернет-эквайринг</a:t>
            </a:r>
            <a:endParaRPr lang="ru-RU" dirty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 lvl="2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Интернет-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эквайринг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(англ. «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internet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acquiring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») — это технология, являющаяся разновидностью </a:t>
            </a:r>
            <a:r>
              <a:rPr lang="ru-RU" dirty="0" err="1">
                <a:latin typeface="Times New Roman" pitchFamily="18" charset="0"/>
                <a:cs typeface="Times New Roman" pitchFamily="18" charset="0"/>
                <a:hlinkClick r:id="rId2" tooltip="Эквайринг"/>
              </a:rPr>
              <a:t>эквайринга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позволяющая принимать к оплате </a:t>
            </a:r>
            <a:r>
              <a:rPr lang="ru-RU" dirty="0">
                <a:latin typeface="Times New Roman" pitchFamily="18" charset="0"/>
                <a:cs typeface="Times New Roman" pitchFamily="18" charset="0"/>
                <a:hlinkClick r:id="rId3" tooltip="Банковская карта"/>
              </a:rPr>
              <a:t>банковские карты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через Интернет. Главное отличие от торгового и </a:t>
            </a:r>
            <a:r>
              <a:rPr lang="ru-RU" dirty="0">
                <a:latin typeface="Times New Roman" pitchFamily="18" charset="0"/>
                <a:cs typeface="Times New Roman" pitchFamily="18" charset="0"/>
                <a:hlinkClick r:id="rId4" tooltip="Мобильный эквайринг"/>
              </a:rPr>
              <a:t>мобильного </a:t>
            </a:r>
            <a:r>
              <a:rPr lang="ru-RU" dirty="0" err="1">
                <a:latin typeface="Times New Roman" pitchFamily="18" charset="0"/>
                <a:cs typeface="Times New Roman" pitchFamily="18" charset="0"/>
                <a:hlinkClick r:id="rId4" tooltip="Мобильный эквайринг"/>
              </a:rPr>
              <a:t>эквайринга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состоит в отсутствии терминала (POS,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mPOS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для физического считывания данных карты. Таким образом, использовать интернет-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эквайринг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могут пользователи </a:t>
            </a:r>
            <a:r>
              <a:rPr lang="ru-RU" dirty="0">
                <a:latin typeface="Times New Roman" pitchFamily="18" charset="0"/>
                <a:cs typeface="Times New Roman" pitchFamily="18" charset="0"/>
                <a:hlinkClick r:id="rId5" tooltip="Виртуальная карта"/>
              </a:rPr>
              <a:t>виртуальных банковских карт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и </a:t>
            </a:r>
            <a:r>
              <a:rPr lang="ru-RU" dirty="0">
                <a:latin typeface="Times New Roman" pitchFamily="18" charset="0"/>
                <a:cs typeface="Times New Roman" pitchFamily="18" charset="0"/>
                <a:hlinkClick r:id="rId6" tooltip="Электронный кошелёк"/>
              </a:rPr>
              <a:t>электронных кошельков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у которых отсутствуют физические носители в виде пластиковых карт.</a:t>
            </a:r>
          </a:p>
        </p:txBody>
      </p:sp>
    </p:spTree>
    <p:extLst>
      <p:ext uri="{BB962C8B-B14F-4D97-AF65-F5344CB8AC3E}">
        <p14:creationId xmlns="" xmlns:p14="http://schemas.microsoft.com/office/powerpoint/2010/main" val="3947983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3.Интернет-эквайринг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268760"/>
            <a:ext cx="7746826" cy="5040560"/>
          </a:xfrm>
        </p:spPr>
      </p:pic>
    </p:spTree>
    <p:extLst>
      <p:ext uri="{BB962C8B-B14F-4D97-AF65-F5344CB8AC3E}">
        <p14:creationId xmlns="" xmlns:p14="http://schemas.microsoft.com/office/powerpoint/2010/main" val="3420286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3.Интернет-эквайринг. Комиссия.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70000" lnSpcReduction="20000"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За осуществление приёма платежей поставщик взимает комиссию, обычно с каждого обрабатываемого платежа. В большинстве случаев комиссия списывается с продавца, но ряд поставщиков позволяет настраивать распределение комиссии между продавцом и покупателем. Для минимизации размера комиссии компании с большим оборотом могут напрямую подключать Интернет-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эквайринг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Выгодно подключить сразу несколько банков, и обрабатывать платежи по картам посредством их банка-эмитента. В случае, если обороты небольшие, проще подключить платёжный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агрегатор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поскольку большой оборот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агрегатора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позволит получить существенный размер скидки у банков, который во многих случаях компенсирует дополнительную комиссию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агрегатора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3040231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188640"/>
            <a:ext cx="7498080" cy="122899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b="1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3.Интернет-эквайринг</a:t>
            </a:r>
            <a:r>
              <a:rPr lang="ru-RU" sz="44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. Дополнительные возможности.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397232448"/>
              </p:ext>
            </p:extLst>
          </p:nvPr>
        </p:nvGraphicFramePr>
        <p:xfrm>
          <a:off x="1187624" y="1447800"/>
          <a:ext cx="7746826" cy="5149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505257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4. Интернет банкинг</a:t>
            </a:r>
            <a:endParaRPr lang="ru-RU" b="1" dirty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Лента лицом вниз 3"/>
          <p:cNvSpPr/>
          <p:nvPr/>
        </p:nvSpPr>
        <p:spPr>
          <a:xfrm>
            <a:off x="1547664" y="1628800"/>
            <a:ext cx="6768752" cy="4536504"/>
          </a:xfrm>
          <a:prstGeom prst="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/>
              <a:t>Интернет-банкинг</a:t>
            </a:r>
            <a:r>
              <a:rPr lang="ru-RU" sz="2000" dirty="0"/>
              <a:t> — это общее название технологий </a:t>
            </a:r>
            <a:r>
              <a:rPr lang="ru-RU" sz="2000" dirty="0">
                <a:hlinkClick r:id="rId2" tooltip="Дистанционное банковское обслуживание"/>
              </a:rPr>
              <a:t>дистанционного банковского обслуживания</a:t>
            </a:r>
            <a:r>
              <a:rPr lang="ru-RU" sz="2000" dirty="0"/>
              <a:t>, а также доступ к счетам и операциям (по ним), предоставляющийся в любое время и с любого устройства, имеющего доступ в </a:t>
            </a:r>
            <a:r>
              <a:rPr lang="ru-RU" sz="2000" dirty="0">
                <a:hlinkClick r:id="rId3" tooltip="Интернет"/>
              </a:rPr>
              <a:t>Интернет</a:t>
            </a:r>
            <a:r>
              <a:rPr lang="ru-RU" sz="2000" dirty="0"/>
              <a:t>. 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25684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4. Интернет банкинг</a:t>
            </a:r>
            <a:endParaRPr lang="ru-RU" b="1" dirty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20998319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063753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400" b="1" dirty="0" smtClean="0">
                <a:solidFill>
                  <a:schemeClr val="accent6"/>
                </a:solidFill>
              </a:rPr>
              <a:t>4.Важность электронных банковских услуг</a:t>
            </a:r>
            <a:endParaRPr lang="ru-RU" sz="4400" b="1" dirty="0">
              <a:solidFill>
                <a:schemeClr val="accent6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Доступ к большей клиентской базе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Расширение охвата рынка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Снижение входного барьера на новые рынки и стоимость привлечения новых клиентов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Альтернативный канал связи с клиентами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Увеличение количества услуг для клиентов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Улучшение воспринимаемого имиджа компании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Получение конкурентных преимуществ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Повышение прозрачности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Возможность повышения </a:t>
            </a:r>
            <a:r>
              <a:rPr lang="ru-RU" dirty="0">
                <a:latin typeface="Times New Roman" pitchFamily="18" charset="0"/>
                <a:cs typeface="Times New Roman" pitchFamily="18" charset="0"/>
                <a:hlinkClick r:id="rId2" tooltip="Знание клиентов"/>
              </a:rPr>
              <a:t>осведомленности клиентов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04818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4. Интернет банкинг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Интернет-банкинг часто доступен по системе </a:t>
            </a:r>
            <a:r>
              <a:rPr lang="ru-RU" dirty="0">
                <a:latin typeface="Times New Roman" pitchFamily="18" charset="0"/>
                <a:cs typeface="Times New Roman" pitchFamily="18" charset="0"/>
                <a:hlinkClick r:id="rId2" tooltip="Банк-клиент"/>
              </a:rPr>
              <a:t>банк-клиент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с использованием технологии </a:t>
            </a:r>
            <a:r>
              <a:rPr lang="ru-RU" dirty="0">
                <a:latin typeface="Times New Roman" pitchFamily="18" charset="0"/>
                <a:cs typeface="Times New Roman" pitchFamily="18" charset="0"/>
                <a:hlinkClick r:id="rId3" tooltip="Тонкий клиент"/>
              </a:rPr>
              <a:t>тонкого клиента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Как правило, услуги интернет-банкинга включают: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выписки по счетам;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предоставление информации по банковским продуктам (</a:t>
            </a:r>
            <a:r>
              <a:rPr lang="ru-RU" dirty="0">
                <a:latin typeface="Times New Roman" pitchFamily="18" charset="0"/>
                <a:cs typeface="Times New Roman" pitchFamily="18" charset="0"/>
                <a:hlinkClick r:id="rId4" tooltip="Депозит"/>
              </a:rPr>
              <a:t>депозиты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dirty="0">
                <a:latin typeface="Times New Roman" pitchFamily="18" charset="0"/>
                <a:cs typeface="Times New Roman" pitchFamily="18" charset="0"/>
                <a:hlinkClick r:id="rId5" tooltip="Кредит"/>
              </a:rPr>
              <a:t>кредиты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dirty="0">
                <a:latin typeface="Times New Roman" pitchFamily="18" charset="0"/>
                <a:cs typeface="Times New Roman" pitchFamily="18" charset="0"/>
                <a:hlinkClick r:id="rId6" tooltip="ПИФ"/>
              </a:rPr>
              <a:t>ПИФ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и т. д.);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заявки на открытие депозитов, получение кредитов, банковских карт и т. д.;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внутренние переводы на карту банка;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переводы на счета в других банках;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конвертацию средств;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личный кабинет для управления услугами;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895808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700808"/>
            <a:ext cx="8322128" cy="4248472"/>
          </a:xfrm>
        </p:spPr>
        <p:txBody>
          <a:bodyPr>
            <a:normAutofit/>
          </a:bodyPr>
          <a:lstStyle/>
          <a:p>
            <a:pPr algn="l"/>
            <a:r>
              <a:rPr lang="ru-RU" sz="24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1 </a:t>
            </a:r>
            <a:r>
              <a:rPr lang="ru-RU" sz="2400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Виды электронных банковских услуг и их нормативная 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база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2 </a:t>
            </a:r>
            <a:r>
              <a:rPr lang="ru-RU" sz="2400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Банковские карты: виды, технология работы банка с 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картами</a:t>
            </a:r>
            <a:r>
              <a:rPr lang="ru-RU" sz="2400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sz="2400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3 </a:t>
            </a:r>
            <a:r>
              <a:rPr lang="ru-RU" sz="2400" dirty="0" err="1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Эквайринг</a:t>
            </a:r>
            <a:r>
              <a:rPr lang="ru-RU" sz="2400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, Интернет 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– </a:t>
            </a:r>
            <a:r>
              <a:rPr lang="ru-RU" sz="2400" dirty="0" err="1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эквайринг</a:t>
            </a:r>
            <a:r>
              <a:rPr lang="ru-RU" sz="2400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sz="2400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4 Электронные </a:t>
            </a:r>
            <a:r>
              <a:rPr lang="ru-RU" sz="2400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услуги для клиентов (дистанционное банковское обслуживание, Интернет-банкинг)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609724" y="510729"/>
            <a:ext cx="469046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70C0"/>
                </a:solidFill>
                <a:latin typeface="Arial" pitchFamily="34" charset="0"/>
                <a:ea typeface="+mj-ea"/>
                <a:cs typeface="Arial" pitchFamily="34" charset="0"/>
              </a:rPr>
              <a:t>Содержание: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669652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1823B3F-D496-4615-BF8A-C2C33387D4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94925"/>
            <a:ext cx="8229600" cy="436911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005AAA"/>
                </a:solidFill>
                <a:latin typeface="Arial" pitchFamily="34" charset="0"/>
                <a:cs typeface="Arial" pitchFamily="34" charset="0"/>
              </a:rPr>
              <a:t>Список литературы:</a:t>
            </a:r>
            <a:endParaRPr lang="ru-RU" sz="3200" b="1" dirty="0">
              <a:solidFill>
                <a:srgbClr val="005AAA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1D0B6D7-3581-40D6-8F27-A02D7F0E1E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600" y="836714"/>
            <a:ext cx="8229600" cy="5472607"/>
          </a:xfrm>
        </p:spPr>
        <p:txBody>
          <a:bodyPr>
            <a:no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Лаврушин О.И. Современные банковские продукты и услуги. Учебник- М.: КНОРУС, 2020г. –с. 302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1800" u="sng" dirty="0" smtClean="0">
                <a:latin typeface="Arial" pitchFamily="34" charset="0"/>
                <a:cs typeface="Arial" pitchFamily="34" charset="0"/>
                <a:hlinkClick r:id="rId2"/>
              </a:rPr>
              <a:t>Н. Г. </a:t>
            </a:r>
            <a:r>
              <a:rPr lang="ru-RU" sz="1800" u="sng" dirty="0" err="1" smtClean="0">
                <a:latin typeface="Arial" pitchFamily="34" charset="0"/>
                <a:cs typeface="Arial" pitchFamily="34" charset="0"/>
                <a:hlinkClick r:id="rId2"/>
              </a:rPr>
              <a:t>Семилютина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. Российский рынок финансовых услуг (формирование правовой модели): </a:t>
            </a:r>
            <a:r>
              <a:rPr lang="ru-RU" sz="1800" u="sng" dirty="0" err="1" smtClean="0">
                <a:latin typeface="Arial" pitchFamily="34" charset="0"/>
                <a:cs typeface="Arial" pitchFamily="34" charset="0"/>
                <a:hlinkClick r:id="rId3"/>
              </a:rPr>
              <a:t>Serii︠a</a:t>
            </a:r>
            <a:r>
              <a:rPr lang="ru-RU" sz="1800" u="sng" dirty="0" smtClean="0">
                <a:latin typeface="Arial" pitchFamily="34" charset="0"/>
                <a:cs typeface="Arial" pitchFamily="34" charset="0"/>
                <a:hlinkClick r:id="rId3"/>
              </a:rPr>
              <a:t>︡ «</a:t>
            </a:r>
            <a:r>
              <a:rPr lang="ru-RU" sz="1800" u="sng" dirty="0" err="1" smtClean="0">
                <a:latin typeface="Arial" pitchFamily="34" charset="0"/>
                <a:cs typeface="Arial" pitchFamily="34" charset="0"/>
                <a:hlinkClick r:id="rId3"/>
              </a:rPr>
              <a:t>Biblioteka</a:t>
            </a:r>
            <a:r>
              <a:rPr lang="ru-RU" sz="1800" u="sng" dirty="0" smtClean="0">
                <a:latin typeface="Arial" pitchFamily="34" charset="0"/>
                <a:cs typeface="Arial" pitchFamily="34" charset="0"/>
                <a:hlinkClick r:id="rId3"/>
              </a:rPr>
              <a:t> </a:t>
            </a:r>
            <a:r>
              <a:rPr lang="ru-RU" sz="1800" u="sng" dirty="0" err="1" smtClean="0">
                <a:latin typeface="Arial" pitchFamily="34" charset="0"/>
                <a:cs typeface="Arial" pitchFamily="34" charset="0"/>
                <a:hlinkClick r:id="rId3"/>
              </a:rPr>
              <a:t>professionala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» </a:t>
            </a:r>
            <a:r>
              <a:rPr lang="ru-RU" sz="1800" dirty="0" err="1" smtClean="0">
                <a:latin typeface="Arial" pitchFamily="34" charset="0"/>
                <a:cs typeface="Arial" pitchFamily="34" charset="0"/>
              </a:rPr>
              <a:t>Wolters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00" dirty="0" err="1" smtClean="0">
                <a:latin typeface="Arial" pitchFamily="34" charset="0"/>
                <a:cs typeface="Arial" pitchFamily="34" charset="0"/>
              </a:rPr>
              <a:t>Kluwer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00" dirty="0" err="1" smtClean="0">
                <a:latin typeface="Arial" pitchFamily="34" charset="0"/>
                <a:cs typeface="Arial" pitchFamily="34" charset="0"/>
              </a:rPr>
              <a:t>Russia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, 2015г. – с.315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С.В </a:t>
            </a:r>
            <a:r>
              <a:rPr lang="ru-RU" sz="1800" dirty="0" err="1" smtClean="0">
                <a:latin typeface="Arial" pitchFamily="34" charset="0"/>
                <a:cs typeface="Arial" pitchFamily="34" charset="0"/>
              </a:rPr>
              <a:t>Науменкова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, С.В Мищенко. Рынок финансовых услуг.: Учебник – Киев, 2019г.-с.367.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1800" dirty="0" err="1" smtClean="0">
                <a:latin typeface="Arial" pitchFamily="34" charset="0"/>
                <a:cs typeface="Arial" pitchFamily="34" charset="0"/>
              </a:rPr>
              <a:t>Аюпов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А.А. Конструирование и реализация инновационных финансовых продуктов /</a:t>
            </a:r>
            <a:r>
              <a:rPr lang="ru-RU" sz="1800" dirty="0" err="1" smtClean="0">
                <a:latin typeface="Arial" pitchFamily="34" charset="0"/>
                <a:cs typeface="Arial" pitchFamily="34" charset="0"/>
              </a:rPr>
              <a:t>А.А.Аюпов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. – М.: NOTA BENE, 2017г. – 220 с. 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Инновации на финансовых рынках [Текст]: </a:t>
            </a:r>
            <a:r>
              <a:rPr lang="ru-RU" sz="1800" dirty="0" err="1" smtClean="0">
                <a:latin typeface="Arial" pitchFamily="34" charset="0"/>
                <a:cs typeface="Arial" pitchFamily="34" charset="0"/>
              </a:rPr>
              <a:t>коллект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sz="1800" dirty="0" err="1" smtClean="0">
                <a:latin typeface="Arial" pitchFamily="34" charset="0"/>
                <a:cs typeface="Arial" pitchFamily="34" charset="0"/>
              </a:rPr>
              <a:t>моногр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. / под </a:t>
            </a:r>
            <a:r>
              <a:rPr lang="ru-RU" sz="1800" dirty="0" err="1" smtClean="0">
                <a:latin typeface="Arial" pitchFamily="34" charset="0"/>
                <a:cs typeface="Arial" pitchFamily="34" charset="0"/>
              </a:rPr>
              <a:t>науч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. ред.Н. И. </a:t>
            </a:r>
            <a:r>
              <a:rPr lang="ru-RU" sz="1800" dirty="0" err="1" smtClean="0">
                <a:latin typeface="Arial" pitchFamily="34" charset="0"/>
                <a:cs typeface="Arial" pitchFamily="34" charset="0"/>
              </a:rPr>
              <a:t>Берзона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, Т. В. Тепловой; </a:t>
            </a:r>
            <a:r>
              <a:rPr lang="ru-RU" sz="1800" dirty="0" err="1" smtClean="0">
                <a:latin typeface="Arial" pitchFamily="34" charset="0"/>
                <a:cs typeface="Arial" pitchFamily="34" charset="0"/>
              </a:rPr>
              <a:t>Нац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sz="1800" dirty="0" err="1" smtClean="0">
                <a:latin typeface="Arial" pitchFamily="34" charset="0"/>
                <a:cs typeface="Arial" pitchFamily="34" charset="0"/>
              </a:rPr>
              <a:t>исслед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. ун-т «Высшая школа экономики», ф-т экономики, кафедра фондового рынка и рынка инвестиций. — М.: Изд. дом Высшей школы экономики, 2016г. —420с.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1800" u="sng" dirty="0" smtClean="0">
                <a:latin typeface="Arial" pitchFamily="34" charset="0"/>
                <a:cs typeface="Arial" pitchFamily="34" charset="0"/>
              </a:rPr>
              <a:t>http://www.nationalbank.kz</a:t>
            </a:r>
            <a:endParaRPr lang="ru-RU" sz="1800" dirty="0" smtClean="0">
              <a:latin typeface="Arial" pitchFamily="34" charset="0"/>
              <a:cs typeface="Arial" pitchFamily="34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US" sz="1800" u="sng" dirty="0" smtClean="0">
                <a:latin typeface="Arial" pitchFamily="34" charset="0"/>
                <a:cs typeface="Arial" pitchFamily="34" charset="0"/>
              </a:rPr>
              <a:t>https://finreg.kz </a:t>
            </a:r>
            <a:endParaRPr lang="ru-RU" sz="18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sz="1800" u="sng" dirty="0" smtClean="0">
                <a:latin typeface="Arial" pitchFamily="34" charset="0"/>
                <a:cs typeface="Arial" pitchFamily="34" charset="0"/>
              </a:rPr>
              <a:t>http://www.</a:t>
            </a:r>
            <a:r>
              <a:rPr lang="en-US" sz="1800" u="sng" dirty="0" err="1" smtClean="0">
                <a:latin typeface="Arial" pitchFamily="34" charset="0"/>
                <a:cs typeface="Arial" pitchFamily="34" charset="0"/>
              </a:rPr>
              <a:t>kase</a:t>
            </a:r>
            <a:r>
              <a:rPr lang="ru-RU" sz="1800" u="sng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ru-RU" sz="1800" u="sng" dirty="0" err="1" smtClean="0">
                <a:latin typeface="Arial" pitchFamily="34" charset="0"/>
                <a:cs typeface="Arial" pitchFamily="34" charset="0"/>
              </a:rPr>
              <a:t>kz</a:t>
            </a:r>
            <a:endParaRPr lang="ru-RU" sz="1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649751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1.Нормативная база электронных банковских услуг РК</a:t>
            </a:r>
            <a:endParaRPr lang="ru-RU" sz="4000" dirty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700808"/>
            <a:ext cx="8682168" cy="454759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u="sng" dirty="0" smtClean="0">
                <a:latin typeface="Arial" pitchFamily="34" charset="0"/>
                <a:cs typeface="Arial" pitchFamily="34" charset="0"/>
              </a:rPr>
              <a:t>Постановление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 правления Национального банка Республики Казахстан от 28 марта 2008 года № 18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утверждены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Правила предоставления банками второго уровня и организациями, осуществляющими отдельные виды банковских операций, электронных банковских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услу</a:t>
            </a:r>
            <a:r>
              <a:rPr lang="kk-KZ" sz="2400" dirty="0" smtClean="0">
                <a:latin typeface="Arial" pitchFamily="34" charset="0"/>
                <a:cs typeface="Arial" pitchFamily="34" charset="0"/>
              </a:rPr>
              <a:t>г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106302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1.Нормативная </a:t>
            </a:r>
            <a:r>
              <a:rPr lang="ru-RU" sz="44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база электронных банковских услуг РК.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Блок-схема: типовой процесс 3"/>
          <p:cNvSpPr/>
          <p:nvPr/>
        </p:nvSpPr>
        <p:spPr>
          <a:xfrm>
            <a:off x="1259632" y="1628800"/>
            <a:ext cx="7488832" cy="4824536"/>
          </a:xfrm>
          <a:prstGeom prst="flowChartPredefined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Электронные банковские услуги предоставляются клиенту на основании договора о предоставлении электронных банковских услуг либо договора банковского обслуживания, содержащего условие по оказанию электронных банковских услуг</a:t>
            </a:r>
          </a:p>
        </p:txBody>
      </p:sp>
    </p:spTree>
    <p:extLst>
      <p:ext uri="{BB962C8B-B14F-4D97-AF65-F5344CB8AC3E}">
        <p14:creationId xmlns="" xmlns:p14="http://schemas.microsoft.com/office/powerpoint/2010/main" val="1825411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44624"/>
            <a:ext cx="7498080" cy="100811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1.Виды </a:t>
            </a:r>
            <a:r>
              <a:rPr lang="ru-RU" b="1" dirty="0">
                <a:solidFill>
                  <a:schemeClr val="accent6"/>
                </a:solidFill>
                <a:effectLst/>
                <a:latin typeface="Times New Roman" pitchFamily="18" charset="0"/>
                <a:cs typeface="Times New Roman" pitchFamily="18" charset="0"/>
              </a:rPr>
              <a:t>э</a:t>
            </a:r>
            <a:r>
              <a:rPr lang="ru-RU" b="1" dirty="0" smtClean="0">
                <a:solidFill>
                  <a:schemeClr val="accent6"/>
                </a:solidFill>
                <a:effectLst/>
                <a:latin typeface="Times New Roman" pitchFamily="18" charset="0"/>
                <a:cs typeface="Times New Roman" pitchFamily="18" charset="0"/>
              </a:rPr>
              <a:t>лектронных банковских услуг. </a:t>
            </a:r>
            <a:endParaRPr lang="ru-RU" b="1" dirty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05433893"/>
              </p:ext>
            </p:extLst>
          </p:nvPr>
        </p:nvGraphicFramePr>
        <p:xfrm>
          <a:off x="899592" y="1124744"/>
          <a:ext cx="8244408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4176735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2. Банковские карты</a:t>
            </a:r>
            <a:endParaRPr lang="ru-RU" sz="4800" b="1" dirty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з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Блок-схема: перфолента 3"/>
          <p:cNvSpPr/>
          <p:nvPr/>
        </p:nvSpPr>
        <p:spPr>
          <a:xfrm>
            <a:off x="1619672" y="1412776"/>
            <a:ext cx="6264696" cy="4968551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Ба́нковская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ка́рта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ru-RU" sz="2400" dirty="0">
                <a:latin typeface="Times New Roman" pitchFamily="18" charset="0"/>
                <a:cs typeface="Times New Roman" pitchFamily="18" charset="0"/>
                <a:hlinkClick r:id="rId2" tooltip="Английский язык"/>
              </a:rPr>
              <a:t>англ.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bank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card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 — </a:t>
            </a:r>
            <a:r>
              <a:rPr lang="ru-RU" sz="2400" dirty="0">
                <a:latin typeface="Times New Roman" pitchFamily="18" charset="0"/>
                <a:cs typeface="Times New Roman" pitchFamily="18" charset="0"/>
                <a:hlinkClick r:id="rId3" tooltip="Пластиковая карта"/>
              </a:rPr>
              <a:t>пластиковая карта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обычно привязанная к одному или нескольким </a:t>
            </a:r>
            <a:r>
              <a:rPr lang="ru-RU" sz="2400" dirty="0">
                <a:latin typeface="Times New Roman" pitchFamily="18" charset="0"/>
                <a:cs typeface="Times New Roman" pitchFamily="18" charset="0"/>
                <a:hlinkClick r:id="rId4" tooltip="Расчётный счёт"/>
              </a:rPr>
              <a:t>расчётным счетам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в </a:t>
            </a:r>
            <a:r>
              <a:rPr lang="ru-RU" sz="2400" dirty="0">
                <a:latin typeface="Times New Roman" pitchFamily="18" charset="0"/>
                <a:cs typeface="Times New Roman" pitchFamily="18" charset="0"/>
                <a:hlinkClick r:id="rId5" tooltip="Банк"/>
              </a:rPr>
              <a:t>банке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Используется для оплаты товаров и услуг, в том числе через </a:t>
            </a:r>
            <a:r>
              <a:rPr lang="ru-RU" sz="2400" dirty="0">
                <a:latin typeface="Times New Roman" pitchFamily="18" charset="0"/>
                <a:cs typeface="Times New Roman" pitchFamily="18" charset="0"/>
                <a:hlinkClick r:id="rId6" tooltip="Интернет"/>
              </a:rPr>
              <a:t>Интернет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с использованием бесконтактной технологии, совершения переводов, а также снятия наличных.</a:t>
            </a:r>
          </a:p>
        </p:txBody>
      </p:sp>
    </p:spTree>
    <p:extLst>
      <p:ext uri="{BB962C8B-B14F-4D97-AF65-F5344CB8AC3E}">
        <p14:creationId xmlns="" xmlns:p14="http://schemas.microsoft.com/office/powerpoint/2010/main" val="3846183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2. Банковские </a:t>
            </a:r>
            <a:r>
              <a:rPr lang="ru-RU" sz="36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карты. Внешний вид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890435019"/>
              </p:ext>
            </p:extLst>
          </p:nvPr>
        </p:nvGraphicFramePr>
        <p:xfrm>
          <a:off x="1187624" y="1124744"/>
          <a:ext cx="7956376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1526373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4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2.Банковские карты. Внешний вид.</a:t>
            </a:r>
            <a:endParaRPr lang="ru-RU" sz="4400" b="1" dirty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392488"/>
            <a:ext cx="3960440" cy="4306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403398"/>
            <a:ext cx="4118564" cy="42955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942696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b="1" dirty="0">
                <a:solidFill>
                  <a:schemeClr val="accent6"/>
                </a:solidFill>
                <a:effectLst/>
                <a:latin typeface="Times New Roman" pitchFamily="18" charset="0"/>
                <a:cs typeface="Times New Roman" pitchFamily="18" charset="0"/>
              </a:rPr>
              <a:t> Виды банковских </a:t>
            </a:r>
            <a:r>
              <a:rPr lang="ru-RU" b="1" dirty="0" smtClean="0">
                <a:solidFill>
                  <a:schemeClr val="accent6"/>
                </a:solidFill>
                <a:effectLst/>
                <a:latin typeface="Times New Roman" pitchFamily="18" charset="0"/>
                <a:cs typeface="Times New Roman" pitchFamily="18" charset="0"/>
              </a:rPr>
              <a:t>карт</a:t>
            </a:r>
            <a:endParaRPr lang="ru-RU" b="1" dirty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730617043"/>
              </p:ext>
            </p:extLst>
          </p:nvPr>
        </p:nvGraphicFramePr>
        <p:xfrm>
          <a:off x="1435100" y="1268760"/>
          <a:ext cx="7499350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4237800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</TotalTime>
  <Words>663</Words>
  <Application>Microsoft Office PowerPoint</Application>
  <PresentationFormat>Экран (4:3)</PresentationFormat>
  <Paragraphs>90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КАЗАХСКИЙ НАЦИОНАЛЬНЫЙ УНИВЕРСИТЕТ ИМ. АЛЬ-ФАРАБИ</vt:lpstr>
      <vt:lpstr>1 Виды электронных банковских услуг и их нормативная база 2 Банковские карты: виды, технология работы банка с картами 3 Эквайринг, Интернет – эквайринг 4 Электронные услуги для клиентов (дистанционное банковское обслуживание, Интернет-банкинг) </vt:lpstr>
      <vt:lpstr>1.Нормативная база электронных банковских услуг РК</vt:lpstr>
      <vt:lpstr>1.Нормативная база электронных банковских услуг РК.</vt:lpstr>
      <vt:lpstr>1.Виды электронных банковских услуг. </vt:lpstr>
      <vt:lpstr>2. Банковские карты</vt:lpstr>
      <vt:lpstr>2. Банковские карты. Внешний вид</vt:lpstr>
      <vt:lpstr>2.Банковские карты. Внешний вид.</vt:lpstr>
      <vt:lpstr>2. Виды банковских карт</vt:lpstr>
      <vt:lpstr>2.Карты международных платёжных систем (международные карты)</vt:lpstr>
      <vt:lpstr>2.Карты международных платёжных систем (международные карты)</vt:lpstr>
      <vt:lpstr>3.Интернет-эквайринг</vt:lpstr>
      <vt:lpstr>3.Интернет-эквайринг</vt:lpstr>
      <vt:lpstr>3.Интернет-эквайринг. Комиссия.</vt:lpstr>
      <vt:lpstr>3.Интернет-эквайринг. Дополнительные возможности.</vt:lpstr>
      <vt:lpstr>4. Интернет банкинг</vt:lpstr>
      <vt:lpstr>4. Интернет банкинг</vt:lpstr>
      <vt:lpstr>4.Важность электронных банковских услуг</vt:lpstr>
      <vt:lpstr>4. Интернет банкинг</vt:lpstr>
      <vt:lpstr>Список литературы: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112</dc:creator>
  <cp:lastModifiedBy>Гульмира</cp:lastModifiedBy>
  <cp:revision>16</cp:revision>
  <dcterms:created xsi:type="dcterms:W3CDTF">2020-09-21T09:21:37Z</dcterms:created>
  <dcterms:modified xsi:type="dcterms:W3CDTF">2020-11-01T15:54:56Z</dcterms:modified>
</cp:coreProperties>
</file>